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3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4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300" r:id="rId8"/>
    <p:sldId id="285" r:id="rId9"/>
    <p:sldId id="261" r:id="rId10"/>
    <p:sldId id="262" r:id="rId11"/>
    <p:sldId id="287" r:id="rId12"/>
    <p:sldId id="289" r:id="rId13"/>
    <p:sldId id="288" r:id="rId14"/>
    <p:sldId id="263" r:id="rId15"/>
    <p:sldId id="264" r:id="rId16"/>
    <p:sldId id="293" r:id="rId17"/>
    <p:sldId id="294" r:id="rId18"/>
    <p:sldId id="309" r:id="rId19"/>
    <p:sldId id="313" r:id="rId20"/>
    <p:sldId id="314" r:id="rId21"/>
    <p:sldId id="311" r:id="rId22"/>
    <p:sldId id="265" r:id="rId23"/>
    <p:sldId id="266" r:id="rId24"/>
    <p:sldId id="286" r:id="rId25"/>
    <p:sldId id="290" r:id="rId26"/>
    <p:sldId id="267" r:id="rId27"/>
    <p:sldId id="316" r:id="rId28"/>
    <p:sldId id="284" r:id="rId29"/>
    <p:sldId id="317" r:id="rId30"/>
    <p:sldId id="315" r:id="rId31"/>
    <p:sldId id="269" r:id="rId32"/>
    <p:sldId id="270" r:id="rId33"/>
    <p:sldId id="271" r:id="rId34"/>
    <p:sldId id="296" r:id="rId35"/>
    <p:sldId id="295" r:id="rId36"/>
    <p:sldId id="273" r:id="rId37"/>
    <p:sldId id="274" r:id="rId38"/>
    <p:sldId id="275" r:id="rId39"/>
    <p:sldId id="276" r:id="rId40"/>
    <p:sldId id="291" r:id="rId41"/>
    <p:sldId id="292" r:id="rId42"/>
    <p:sldId id="277" r:id="rId43"/>
    <p:sldId id="278" r:id="rId44"/>
    <p:sldId id="279" r:id="rId45"/>
    <p:sldId id="280" r:id="rId46"/>
    <p:sldId id="281" r:id="rId47"/>
    <p:sldId id="282" r:id="rId48"/>
    <p:sldId id="283" r:id="rId49"/>
  </p:sldIdLst>
  <p:sldSz cx="12192000" cy="6858000"/>
  <p:notesSz cx="6858000" cy="12192000"/>
  <p:embeddedFontLst>
    <p:embeddedFont>
      <p:font typeface="MiSans" panose="02010600030101010101" charset="-122"/>
      <p:regular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228" autoAdjust="0"/>
  </p:normalViewPr>
  <p:slideViewPr>
    <p:cSldViewPr snapToGrid="0" snapToObjects="1">
      <p:cViewPr varScale="1">
        <p:scale>
          <a:sx n="68" d="100"/>
          <a:sy n="68" d="100"/>
        </p:scale>
        <p:origin x="4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1" d="100"/>
          <a:sy n="41" d="100"/>
        </p:scale>
        <p:origin x="271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31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50BC-28A8-F834-D693-9E993EC7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CA4F6-FD3E-EEC3-BC2B-9735B63E0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D82D7-BCC8-FE93-015D-F48273293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CD35D-31AB-0209-A24D-F4F76C7DA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3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4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5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image" Target="../media/image17.png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image" Target="../media/image16.png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image" Target="../media/image19.png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image" Target="../media/image21.png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20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24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23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7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27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26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8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28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notesSlide" Target="../notesSlides/notesSlide14.xml"/><Relationship Id="rId5" Type="http://schemas.openxmlformats.org/officeDocument/2006/relationships/tags" Target="../tags/tag9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36.png"/><Relationship Id="rId3" Type="http://schemas.openxmlformats.org/officeDocument/2006/relationships/tags" Target="../tags/tag98.xml"/><Relationship Id="rId21" Type="http://schemas.openxmlformats.org/officeDocument/2006/relationships/image" Target="../media/image31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35.png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34.svg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105.xml"/><Relationship Id="rId19" Type="http://schemas.openxmlformats.org/officeDocument/2006/relationships/image" Target="../media/image29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image" Target="../media/image32.svg"/><Relationship Id="rId27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notesSlide" Target="../notesSlides/notesSlide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605392-50E6-361C-43F5-881C5061DCC6}"/>
              </a:ext>
            </a:extLst>
          </p:cNvPr>
          <p:cNvPicPr>
            <a:picLocks/>
          </p:cNvPicPr>
          <p:nvPr/>
        </p:nvPicPr>
        <p:blipFill>
          <a:blip r:embed="rId3"/>
          <a:srcRect r="7079"/>
          <a:stretch>
            <a:fillRect/>
          </a:stretch>
        </p:blipFill>
        <p:spPr>
          <a:xfrm>
            <a:off x="0" y="8914"/>
            <a:ext cx="12192000" cy="68490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时间:2025.09.05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97405"/>
            <a:ext cx="8327390" cy="1938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基于机器学习的</a:t>
            </a:r>
            <a:br>
              <a:rPr lang="en-US" altLang="zh-CN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en-US" sz="6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疾病预测</a:t>
            </a:r>
            <a:r>
              <a:rPr lang="zh-CN" alt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9605" y="269240"/>
            <a:ext cx="40640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5FE478F7-FC76-5440-9EAC-7BA889E25BA8}"/>
              </a:ext>
            </a:extLst>
          </p:cNvPr>
          <p:cNvSpPr/>
          <p:nvPr/>
        </p:nvSpPr>
        <p:spPr>
          <a:xfrm>
            <a:off x="1270" y="1"/>
            <a:ext cx="12190730" cy="1276478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02F8D-1B3A-07FC-7D92-1E6733210253}"/>
              </a:ext>
            </a:extLst>
          </p:cNvPr>
          <p:cNvSpPr txBox="1"/>
          <p:nvPr/>
        </p:nvSpPr>
        <p:spPr>
          <a:xfrm>
            <a:off x="434187" y="398341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数据概况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FBA34E-698D-B52F-27FD-1055085C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7" y="4008008"/>
            <a:ext cx="6811449" cy="2699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F9045D-6480-5EBB-8ABD-CC484FB3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66" y="1276479"/>
            <a:ext cx="3385696" cy="55964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764E5-05AE-FF7F-D569-121668AC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90" y="1276479"/>
            <a:ext cx="2212069" cy="27841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BB122B-441F-27DE-2CD7-21005C12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1" y="1292373"/>
            <a:ext cx="4990606" cy="14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217-1A79-384F-D2DF-8C07073A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55BB35A2-5874-BD96-492D-1770D7C0C5D4}"/>
              </a:ext>
            </a:extLst>
          </p:cNvPr>
          <p:cNvSpPr/>
          <p:nvPr/>
        </p:nvSpPr>
        <p:spPr>
          <a:xfrm>
            <a:off x="1270" y="1"/>
            <a:ext cx="12190730" cy="1276478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C65778-4868-C392-FB69-B9620D39864C}"/>
              </a:ext>
            </a:extLst>
          </p:cNvPr>
          <p:cNvSpPr txBox="1"/>
          <p:nvPr/>
        </p:nvSpPr>
        <p:spPr>
          <a:xfrm>
            <a:off x="501693" y="343108"/>
            <a:ext cx="952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数据探索：特征变量与目标变量分布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56CB1-E67D-4D67-6219-341E96D2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91" y="1276479"/>
            <a:ext cx="4962166" cy="55462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457EEB-1B80-5C2B-BA50-83202355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43" y="3214728"/>
            <a:ext cx="5603001" cy="311549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30CDFC-44F4-EADE-B653-2C187CC7F6BE}"/>
              </a:ext>
            </a:extLst>
          </p:cNvPr>
          <p:cNvSpPr txBox="1"/>
          <p:nvPr/>
        </p:nvSpPr>
        <p:spPr>
          <a:xfrm>
            <a:off x="217760" y="170494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通过使用</a:t>
            </a:r>
            <a:r>
              <a:rPr lang="en-US" altLang="zh-CN" dirty="0"/>
              <a:t>matplotlib</a:t>
            </a:r>
            <a:r>
              <a:rPr lang="zh-CN" altLang="en-US" dirty="0"/>
              <a:t>绘制变量分布图，我们能够发现，</a:t>
            </a:r>
            <a:br>
              <a:rPr lang="en-US" altLang="zh-CN" dirty="0"/>
            </a:br>
            <a:r>
              <a:rPr lang="zh-CN" altLang="en-US" dirty="0"/>
              <a:t>特征变量基本符合正态分布，但是目标变量却分布极度不均，</a:t>
            </a:r>
            <a:endParaRPr lang="en-US" altLang="zh-CN" dirty="0"/>
          </a:p>
          <a:p>
            <a:r>
              <a:rPr lang="zh-CN" altLang="en-US" dirty="0"/>
              <a:t>这给我们带来警示：在训练模型前，也许要做一些平衡处理。</a:t>
            </a:r>
          </a:p>
        </p:txBody>
      </p:sp>
    </p:spTree>
    <p:extLst>
      <p:ext uri="{BB962C8B-B14F-4D97-AF65-F5344CB8AC3E}">
        <p14:creationId xmlns:p14="http://schemas.microsoft.com/office/powerpoint/2010/main" val="389513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6B45B891-27F3-3FD7-161B-628433EF86A4}"/>
              </a:ext>
            </a:extLst>
          </p:cNvPr>
          <p:cNvSpPr/>
          <p:nvPr/>
        </p:nvSpPr>
        <p:spPr>
          <a:xfrm>
            <a:off x="1270" y="1"/>
            <a:ext cx="12190730" cy="1276478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A9B490-165E-8CF8-1A8D-0C167D0CAE9F}"/>
              </a:ext>
            </a:extLst>
          </p:cNvPr>
          <p:cNvSpPr txBox="1"/>
          <p:nvPr/>
        </p:nvSpPr>
        <p:spPr>
          <a:xfrm>
            <a:off x="501693" y="343108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数据探索：处理离群值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C5DB33-619A-6AAC-6617-74D949688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7" y="4156061"/>
            <a:ext cx="2911881" cy="2693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07301B-D55E-9F50-4C61-A9E66B35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" y="3882576"/>
            <a:ext cx="6617253" cy="28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AD2E3-D0C6-5206-D09C-E2FF3CA7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35" y="1310998"/>
            <a:ext cx="6578938" cy="27623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C45EAA-5F68-A534-BDCA-718BBDF9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387" y="1276479"/>
            <a:ext cx="4722009" cy="28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8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特征工程与清洗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E5BD17-509C-1C3B-921E-23EDA82CBE89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21881" y="1413510"/>
            <a:ext cx="5705628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21881" y="2952115"/>
            <a:ext cx="5505603" cy="0"/>
          </a:xfrm>
          <a:prstGeom prst="line">
            <a:avLst/>
          </a:prstGeom>
          <a:noFill/>
          <a:ln w="12700">
            <a:solidFill>
              <a:srgbClr val="3178A1"/>
            </a:solidFill>
            <a:prstDash val="dash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6121881" y="4481830"/>
            <a:ext cx="5505604" cy="0"/>
          </a:xfrm>
          <a:prstGeom prst="line">
            <a:avLst/>
          </a:prstGeom>
          <a:noFill/>
          <a:ln w="12700">
            <a:solidFill>
              <a:srgbClr val="3178A1"/>
            </a:solidFill>
            <a:prstDash val="dash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6096000" y="1572895"/>
            <a:ext cx="556006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数值特征处理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49187" y="1941830"/>
            <a:ext cx="5505602" cy="6295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对于数值特征，如TSH、T3、T4和年龄等，我们采用了中位数填充缺失值，并进行了类型转换，确保数据的完整性和一致性。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96000" y="3102610"/>
            <a:ext cx="556006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类别特征处理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96000" y="3471545"/>
            <a:ext cx="5558790" cy="9096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对于类别特征，如转诊来源、胸痛类型、静息心电图和ST段斜率等，我们采用了二值化和One-Hot编码方法，将其转化为模型可处理的数值形式。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96000" y="4632325"/>
            <a:ext cx="556006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特征对齐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096000" y="5001260"/>
            <a:ext cx="5558790" cy="6295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在训练和推理阶段，我们严格按expected_features的顺序输入特征，确保特征的一致性，避免因特征错位导致的预测误差。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8330" y="46990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数值与类别特征清洗对齐策略</a:t>
            </a: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D6DC40-F1B1-25B3-0336-EDE3BC3A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0" y="936714"/>
            <a:ext cx="3325973" cy="24648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E2B38D1-6FAE-16B6-118A-8E9E3EC2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5" y="3624384"/>
            <a:ext cx="3869980" cy="2136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"/>
          <p:cNvSpPr/>
          <p:nvPr>
            <p:custDataLst>
              <p:tags r:id="rId2"/>
            </p:custDataLst>
          </p:nvPr>
        </p:nvSpPr>
        <p:spPr>
          <a:xfrm>
            <a:off x="759059" y="3711910"/>
            <a:ext cx="10673883" cy="496561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3"/>
            </p:custDataLst>
          </p:nvPr>
        </p:nvCxnSpPr>
        <p:spPr>
          <a:xfrm>
            <a:off x="759059" y="3959804"/>
            <a:ext cx="10446071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"/>
          <p:cNvCxnSpPr/>
          <p:nvPr>
            <p:custDataLst>
              <p:tags r:id="rId4"/>
            </p:custDataLst>
          </p:nvPr>
        </p:nvCxnSpPr>
        <p:spPr>
          <a:xfrm flipH="1">
            <a:off x="1122427" y="1799046"/>
            <a:ext cx="5021" cy="2385432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延期 7"/>
          <p:cNvSpPr/>
          <p:nvPr>
            <p:custDataLst>
              <p:tags r:id="rId5"/>
            </p:custDataLst>
          </p:nvPr>
        </p:nvSpPr>
        <p:spPr>
          <a:xfrm>
            <a:off x="1127448" y="1799046"/>
            <a:ext cx="469430" cy="501437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6DAECC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9" name="矩形 9"/>
          <p:cNvSpPr/>
          <p:nvPr>
            <p:custDataLst>
              <p:tags r:id="rId6"/>
            </p:custDataLst>
          </p:nvPr>
        </p:nvSpPr>
        <p:spPr>
          <a:xfrm>
            <a:off x="1258612" y="2427254"/>
            <a:ext cx="3421567" cy="10888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通过数据类型与唯一值数量划分特征类别</a:t>
            </a:r>
          </a:p>
        </p:txBody>
      </p:sp>
      <p:sp>
        <p:nvSpPr>
          <p:cNvPr id="14" name="矩形 10"/>
          <p:cNvSpPr/>
          <p:nvPr>
            <p:custDataLst>
              <p:tags r:id="rId7"/>
            </p:custDataLst>
          </p:nvPr>
        </p:nvSpPr>
        <p:spPr>
          <a:xfrm>
            <a:off x="1796448" y="1859921"/>
            <a:ext cx="2880593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特征类型识别</a:t>
            </a:r>
          </a:p>
        </p:txBody>
      </p:sp>
      <p:sp>
        <p:nvSpPr>
          <p:cNvPr id="15" name="椭圆 11"/>
          <p:cNvSpPr/>
          <p:nvPr>
            <p:custDataLst>
              <p:tags r:id="rId8"/>
            </p:custDataLst>
          </p:nvPr>
        </p:nvSpPr>
        <p:spPr>
          <a:xfrm>
            <a:off x="1071593" y="3920894"/>
            <a:ext cx="92254" cy="922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cxnSp>
        <p:nvCxnSpPr>
          <p:cNvPr id="21" name="直接连接符 42"/>
          <p:cNvCxnSpPr/>
          <p:nvPr>
            <p:custDataLst>
              <p:tags r:id="rId9"/>
            </p:custDataLst>
          </p:nvPr>
        </p:nvCxnSpPr>
        <p:spPr>
          <a:xfrm flipH="1" flipV="1">
            <a:off x="3334647" y="3726345"/>
            <a:ext cx="1883" cy="2385432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3"/>
          <p:cNvSpPr/>
          <p:nvPr>
            <p:custDataLst>
              <p:tags r:id="rId10"/>
            </p:custDataLst>
          </p:nvPr>
        </p:nvSpPr>
        <p:spPr>
          <a:xfrm>
            <a:off x="3281931" y="3920894"/>
            <a:ext cx="92254" cy="922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3" name="矩形 14"/>
          <p:cNvSpPr/>
          <p:nvPr>
            <p:custDataLst>
              <p:tags r:id="rId11"/>
            </p:custDataLst>
          </p:nvPr>
        </p:nvSpPr>
        <p:spPr>
          <a:xfrm>
            <a:off x="3480874" y="4286774"/>
            <a:ext cx="3421567" cy="10882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采用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IQR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方法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四分位距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)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检测数值特征异常值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用中位数替换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并通过箱线图查看处理后的数据分布数据标准化</a:t>
            </a:r>
          </a:p>
        </p:txBody>
      </p:sp>
      <p:sp>
        <p:nvSpPr>
          <p:cNvPr id="26" name="流程图: 延期 41"/>
          <p:cNvSpPr/>
          <p:nvPr>
            <p:custDataLst>
              <p:tags r:id="rId12"/>
            </p:custDataLst>
          </p:nvPr>
        </p:nvSpPr>
        <p:spPr>
          <a:xfrm>
            <a:off x="3347827" y="5604692"/>
            <a:ext cx="469430" cy="501437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00FFFF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00FFFF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27" name="矩形 15"/>
          <p:cNvSpPr/>
          <p:nvPr>
            <p:custDataLst>
              <p:tags r:id="rId13"/>
            </p:custDataLst>
          </p:nvPr>
        </p:nvSpPr>
        <p:spPr>
          <a:xfrm>
            <a:off x="4018082" y="5666195"/>
            <a:ext cx="2881220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异常值处理</a:t>
            </a:r>
          </a:p>
        </p:txBody>
      </p:sp>
      <p:cxnSp>
        <p:nvCxnSpPr>
          <p:cNvPr id="30" name="直接连接符 12"/>
          <p:cNvCxnSpPr/>
          <p:nvPr>
            <p:custDataLst>
              <p:tags r:id="rId14"/>
            </p:custDataLst>
          </p:nvPr>
        </p:nvCxnSpPr>
        <p:spPr>
          <a:xfrm flipH="1">
            <a:off x="5555026" y="1799046"/>
            <a:ext cx="5021" cy="2385432"/>
          </a:xfrm>
          <a:prstGeom prst="line">
            <a:avLst/>
          </a:prstGeom>
          <a:ln w="25400">
            <a:gradFill>
              <a:gsLst>
                <a:gs pos="17000">
                  <a:schemeClr val="accent3">
                    <a:alpha val="0"/>
                  </a:schemeClr>
                </a:gs>
                <a:gs pos="61000">
                  <a:schemeClr val="accent3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7"/>
          <p:cNvSpPr/>
          <p:nvPr>
            <p:custDataLst>
              <p:tags r:id="rId15"/>
            </p:custDataLst>
          </p:nvPr>
        </p:nvSpPr>
        <p:spPr>
          <a:xfrm>
            <a:off x="5697487" y="2427254"/>
            <a:ext cx="3421567" cy="10888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针对不同类型特征制定差异化策略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连续数值特征用中位数填充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分类特征用众数填充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最终实现全量特征缺失值归零</a:t>
            </a:r>
          </a:p>
        </p:txBody>
      </p:sp>
      <p:sp>
        <p:nvSpPr>
          <p:cNvPr id="32" name="流程图: 延期 19"/>
          <p:cNvSpPr/>
          <p:nvPr>
            <p:custDataLst>
              <p:tags r:id="rId16"/>
            </p:custDataLst>
          </p:nvPr>
        </p:nvSpPr>
        <p:spPr>
          <a:xfrm>
            <a:off x="5560047" y="1799046"/>
            <a:ext cx="469430" cy="501437"/>
          </a:xfrm>
          <a:prstGeom prst="flowChartDelay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3178A1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3178A1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33" name="矩形 20"/>
          <p:cNvSpPr/>
          <p:nvPr>
            <p:custDataLst>
              <p:tags r:id="rId17"/>
            </p:custDataLst>
          </p:nvPr>
        </p:nvSpPr>
        <p:spPr>
          <a:xfrm>
            <a:off x="6229047" y="1859921"/>
            <a:ext cx="2888751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78A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处理缺失值与重复值</a:t>
            </a:r>
          </a:p>
        </p:txBody>
      </p:sp>
      <p:sp>
        <p:nvSpPr>
          <p:cNvPr id="34" name="椭圆 21"/>
          <p:cNvSpPr/>
          <p:nvPr>
            <p:custDataLst>
              <p:tags r:id="rId18"/>
            </p:custDataLst>
          </p:nvPr>
        </p:nvSpPr>
        <p:spPr>
          <a:xfrm>
            <a:off x="5504192" y="3920894"/>
            <a:ext cx="92254" cy="922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cxnSp>
        <p:nvCxnSpPr>
          <p:cNvPr id="35" name="直接连接符 18"/>
          <p:cNvCxnSpPr/>
          <p:nvPr>
            <p:custDataLst>
              <p:tags r:id="rId19"/>
            </p:custDataLst>
          </p:nvPr>
        </p:nvCxnSpPr>
        <p:spPr>
          <a:xfrm flipH="1" flipV="1">
            <a:off x="7773522" y="3726345"/>
            <a:ext cx="1883" cy="2385432"/>
          </a:xfrm>
          <a:prstGeom prst="line">
            <a:avLst/>
          </a:prstGeom>
          <a:ln w="25400">
            <a:gradFill>
              <a:gsLst>
                <a:gs pos="17000">
                  <a:schemeClr val="accent4">
                    <a:alpha val="0"/>
                  </a:schemeClr>
                </a:gs>
                <a:gs pos="61000">
                  <a:schemeClr val="accent4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29"/>
          <p:cNvSpPr/>
          <p:nvPr>
            <p:custDataLst>
              <p:tags r:id="rId20"/>
            </p:custDataLst>
          </p:nvPr>
        </p:nvSpPr>
        <p:spPr>
          <a:xfrm>
            <a:off x="7720805" y="3920894"/>
            <a:ext cx="92254" cy="922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37" name="矩形 31"/>
          <p:cNvSpPr/>
          <p:nvPr>
            <p:custDataLst>
              <p:tags r:id="rId21"/>
            </p:custDataLst>
          </p:nvPr>
        </p:nvSpPr>
        <p:spPr>
          <a:xfrm>
            <a:off x="7919748" y="4286774"/>
            <a:ext cx="3421567" cy="10882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利用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Z-score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标准化方法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将数据转换为均值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≈0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、标准差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≈1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的分布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消除量纲影响</a:t>
            </a:r>
          </a:p>
        </p:txBody>
      </p:sp>
      <p:sp>
        <p:nvSpPr>
          <p:cNvPr id="38" name="流程图: 延期 32"/>
          <p:cNvSpPr/>
          <p:nvPr>
            <p:custDataLst>
              <p:tags r:id="rId22"/>
            </p:custDataLst>
          </p:nvPr>
        </p:nvSpPr>
        <p:spPr>
          <a:xfrm>
            <a:off x="7786701" y="5604692"/>
            <a:ext cx="469430" cy="501437"/>
          </a:xfrm>
          <a:prstGeom prst="flowChartDelay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1C4275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1C4275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39" name="矩形 33"/>
          <p:cNvSpPr/>
          <p:nvPr>
            <p:custDataLst>
              <p:tags r:id="rId23"/>
            </p:custDataLst>
          </p:nvPr>
        </p:nvSpPr>
        <p:spPr>
          <a:xfrm>
            <a:off x="8456956" y="5666822"/>
            <a:ext cx="2881220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427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数据标准化</a:t>
            </a:r>
          </a:p>
        </p:txBody>
      </p:sp>
      <p:sp>
        <p:nvSpPr>
          <p:cNvPr id="3" name="Text 12"/>
          <p:cNvSpPr/>
          <p:nvPr/>
        </p:nvSpPr>
        <p:spPr>
          <a:xfrm>
            <a:off x="608330" y="46990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初步清洗与处理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4555" y="361950"/>
            <a:ext cx="5144770" cy="2376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79950" y="2738755"/>
            <a:ext cx="5159375" cy="850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7"/>
          <a:srcRect b="4681"/>
          <a:stretch>
            <a:fillRect/>
          </a:stretch>
        </p:blipFill>
        <p:spPr>
          <a:xfrm>
            <a:off x="3481070" y="229870"/>
            <a:ext cx="4283710" cy="3417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78750" y="234315"/>
            <a:ext cx="4424680" cy="3353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"/>
          <p:cNvSpPr/>
          <p:nvPr>
            <p:custDataLst>
              <p:tags r:id="rId2"/>
            </p:custDataLst>
          </p:nvPr>
        </p:nvSpPr>
        <p:spPr>
          <a:xfrm>
            <a:off x="759059" y="3711910"/>
            <a:ext cx="10673883" cy="496561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3"/>
            </p:custDataLst>
          </p:nvPr>
        </p:nvCxnSpPr>
        <p:spPr>
          <a:xfrm>
            <a:off x="759059" y="3959804"/>
            <a:ext cx="10446071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"/>
          <p:cNvCxnSpPr/>
          <p:nvPr>
            <p:custDataLst>
              <p:tags r:id="rId4"/>
            </p:custDataLst>
          </p:nvPr>
        </p:nvCxnSpPr>
        <p:spPr>
          <a:xfrm flipH="1">
            <a:off x="1122427" y="1799046"/>
            <a:ext cx="5021" cy="2385432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延期 7"/>
          <p:cNvSpPr/>
          <p:nvPr>
            <p:custDataLst>
              <p:tags r:id="rId5"/>
            </p:custDataLst>
          </p:nvPr>
        </p:nvSpPr>
        <p:spPr>
          <a:xfrm>
            <a:off x="1127448" y="1799046"/>
            <a:ext cx="469430" cy="501437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6DAECC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9" name="矩形 9"/>
          <p:cNvSpPr/>
          <p:nvPr>
            <p:custDataLst>
              <p:tags r:id="rId6"/>
            </p:custDataLst>
          </p:nvPr>
        </p:nvSpPr>
        <p:spPr>
          <a:xfrm>
            <a:off x="1258612" y="2427254"/>
            <a:ext cx="3421567" cy="10888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通过数据类型与唯一值数量划分特征类别</a:t>
            </a:r>
          </a:p>
        </p:txBody>
      </p:sp>
      <p:sp>
        <p:nvSpPr>
          <p:cNvPr id="14" name="矩形 10"/>
          <p:cNvSpPr/>
          <p:nvPr>
            <p:custDataLst>
              <p:tags r:id="rId7"/>
            </p:custDataLst>
          </p:nvPr>
        </p:nvSpPr>
        <p:spPr>
          <a:xfrm>
            <a:off x="1796448" y="1859921"/>
            <a:ext cx="2880593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特征类型识别</a:t>
            </a:r>
          </a:p>
        </p:txBody>
      </p:sp>
      <p:sp>
        <p:nvSpPr>
          <p:cNvPr id="15" name="椭圆 11"/>
          <p:cNvSpPr/>
          <p:nvPr>
            <p:custDataLst>
              <p:tags r:id="rId8"/>
            </p:custDataLst>
          </p:nvPr>
        </p:nvSpPr>
        <p:spPr>
          <a:xfrm>
            <a:off x="1071593" y="3920894"/>
            <a:ext cx="92254" cy="922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cxnSp>
        <p:nvCxnSpPr>
          <p:cNvPr id="21" name="直接连接符 42"/>
          <p:cNvCxnSpPr/>
          <p:nvPr>
            <p:custDataLst>
              <p:tags r:id="rId9"/>
            </p:custDataLst>
          </p:nvPr>
        </p:nvCxnSpPr>
        <p:spPr>
          <a:xfrm flipH="1" flipV="1">
            <a:off x="3334647" y="3726345"/>
            <a:ext cx="1883" cy="2385432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3"/>
          <p:cNvSpPr/>
          <p:nvPr>
            <p:custDataLst>
              <p:tags r:id="rId10"/>
            </p:custDataLst>
          </p:nvPr>
        </p:nvSpPr>
        <p:spPr>
          <a:xfrm>
            <a:off x="3281931" y="3920894"/>
            <a:ext cx="92254" cy="922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3" name="矩形 14"/>
          <p:cNvSpPr/>
          <p:nvPr>
            <p:custDataLst>
              <p:tags r:id="rId11"/>
            </p:custDataLst>
          </p:nvPr>
        </p:nvSpPr>
        <p:spPr>
          <a:xfrm>
            <a:off x="3480874" y="4286774"/>
            <a:ext cx="3421567" cy="10882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采用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IQR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方法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四分位距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)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检测数值特征异常值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用中位数替换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并通过箱线图查看处理后的数据分布数据标准化</a:t>
            </a:r>
          </a:p>
        </p:txBody>
      </p:sp>
      <p:sp>
        <p:nvSpPr>
          <p:cNvPr id="26" name="流程图: 延期 41"/>
          <p:cNvSpPr/>
          <p:nvPr>
            <p:custDataLst>
              <p:tags r:id="rId12"/>
            </p:custDataLst>
          </p:nvPr>
        </p:nvSpPr>
        <p:spPr>
          <a:xfrm>
            <a:off x="3347827" y="5604692"/>
            <a:ext cx="469430" cy="501437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00FFFF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00FFFF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27" name="矩形 15"/>
          <p:cNvSpPr/>
          <p:nvPr>
            <p:custDataLst>
              <p:tags r:id="rId13"/>
            </p:custDataLst>
          </p:nvPr>
        </p:nvSpPr>
        <p:spPr>
          <a:xfrm>
            <a:off x="4018082" y="5666195"/>
            <a:ext cx="2881220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异常值处理</a:t>
            </a:r>
          </a:p>
        </p:txBody>
      </p:sp>
      <p:cxnSp>
        <p:nvCxnSpPr>
          <p:cNvPr id="30" name="直接连接符 12"/>
          <p:cNvCxnSpPr/>
          <p:nvPr>
            <p:custDataLst>
              <p:tags r:id="rId14"/>
            </p:custDataLst>
          </p:nvPr>
        </p:nvCxnSpPr>
        <p:spPr>
          <a:xfrm flipH="1">
            <a:off x="5555026" y="1799046"/>
            <a:ext cx="5021" cy="2385432"/>
          </a:xfrm>
          <a:prstGeom prst="line">
            <a:avLst/>
          </a:prstGeom>
          <a:ln w="25400">
            <a:gradFill>
              <a:gsLst>
                <a:gs pos="17000">
                  <a:schemeClr val="accent3">
                    <a:alpha val="0"/>
                  </a:schemeClr>
                </a:gs>
                <a:gs pos="61000">
                  <a:schemeClr val="accent3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7"/>
          <p:cNvSpPr/>
          <p:nvPr>
            <p:custDataLst>
              <p:tags r:id="rId15"/>
            </p:custDataLst>
          </p:nvPr>
        </p:nvSpPr>
        <p:spPr>
          <a:xfrm>
            <a:off x="5697487" y="2427254"/>
            <a:ext cx="3421567" cy="10888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针对不同类型特征制定差异化策略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连续数值特征用中位数填充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分类特征用众数填充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最终实现全量特征缺失值归零</a:t>
            </a:r>
          </a:p>
        </p:txBody>
      </p:sp>
      <p:sp>
        <p:nvSpPr>
          <p:cNvPr id="32" name="流程图: 延期 19"/>
          <p:cNvSpPr/>
          <p:nvPr>
            <p:custDataLst>
              <p:tags r:id="rId16"/>
            </p:custDataLst>
          </p:nvPr>
        </p:nvSpPr>
        <p:spPr>
          <a:xfrm>
            <a:off x="5560047" y="1799046"/>
            <a:ext cx="469430" cy="501437"/>
          </a:xfrm>
          <a:prstGeom prst="flowChartDelay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3178A1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3178A1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33" name="矩形 20"/>
          <p:cNvSpPr/>
          <p:nvPr>
            <p:custDataLst>
              <p:tags r:id="rId17"/>
            </p:custDataLst>
          </p:nvPr>
        </p:nvSpPr>
        <p:spPr>
          <a:xfrm>
            <a:off x="6229047" y="1859921"/>
            <a:ext cx="2888751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78A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处理缺失值与重复值</a:t>
            </a:r>
          </a:p>
        </p:txBody>
      </p:sp>
      <p:sp>
        <p:nvSpPr>
          <p:cNvPr id="34" name="椭圆 21"/>
          <p:cNvSpPr/>
          <p:nvPr>
            <p:custDataLst>
              <p:tags r:id="rId18"/>
            </p:custDataLst>
          </p:nvPr>
        </p:nvSpPr>
        <p:spPr>
          <a:xfrm>
            <a:off x="5504192" y="3920894"/>
            <a:ext cx="92254" cy="922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cxnSp>
        <p:nvCxnSpPr>
          <p:cNvPr id="35" name="直接连接符 18"/>
          <p:cNvCxnSpPr/>
          <p:nvPr>
            <p:custDataLst>
              <p:tags r:id="rId19"/>
            </p:custDataLst>
          </p:nvPr>
        </p:nvCxnSpPr>
        <p:spPr>
          <a:xfrm flipH="1" flipV="1">
            <a:off x="7773522" y="3726345"/>
            <a:ext cx="1883" cy="2385432"/>
          </a:xfrm>
          <a:prstGeom prst="line">
            <a:avLst/>
          </a:prstGeom>
          <a:ln w="25400">
            <a:gradFill>
              <a:gsLst>
                <a:gs pos="17000">
                  <a:schemeClr val="accent4">
                    <a:alpha val="0"/>
                  </a:schemeClr>
                </a:gs>
                <a:gs pos="61000">
                  <a:schemeClr val="accent4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29"/>
          <p:cNvSpPr/>
          <p:nvPr>
            <p:custDataLst>
              <p:tags r:id="rId20"/>
            </p:custDataLst>
          </p:nvPr>
        </p:nvSpPr>
        <p:spPr>
          <a:xfrm>
            <a:off x="7720805" y="3920894"/>
            <a:ext cx="92254" cy="922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37" name="矩形 31"/>
          <p:cNvSpPr/>
          <p:nvPr>
            <p:custDataLst>
              <p:tags r:id="rId21"/>
            </p:custDataLst>
          </p:nvPr>
        </p:nvSpPr>
        <p:spPr>
          <a:xfrm>
            <a:off x="7919748" y="4286774"/>
            <a:ext cx="3421567" cy="10882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利用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Z-score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标准化方法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将数据转换为均值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≈0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、标准差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≈1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的分布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消除量纲影响</a:t>
            </a:r>
          </a:p>
        </p:txBody>
      </p:sp>
      <p:sp>
        <p:nvSpPr>
          <p:cNvPr id="38" name="流程图: 延期 32"/>
          <p:cNvSpPr/>
          <p:nvPr>
            <p:custDataLst>
              <p:tags r:id="rId22"/>
            </p:custDataLst>
          </p:nvPr>
        </p:nvSpPr>
        <p:spPr>
          <a:xfrm>
            <a:off x="7786701" y="5604692"/>
            <a:ext cx="469430" cy="501437"/>
          </a:xfrm>
          <a:prstGeom prst="flowChartDelay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srgbClr val="1C4275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srgbClr val="1C4275">
                    <a:lumMod val="75000"/>
                    <a:alpha val="40000"/>
                  </a:srgbClr>
                </a:outerShdw>
              </a:effectLs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39" name="矩形 33"/>
          <p:cNvSpPr/>
          <p:nvPr>
            <p:custDataLst>
              <p:tags r:id="rId23"/>
            </p:custDataLst>
          </p:nvPr>
        </p:nvSpPr>
        <p:spPr>
          <a:xfrm>
            <a:off x="8456956" y="5666822"/>
            <a:ext cx="2881220" cy="3809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427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数据标准化</a:t>
            </a:r>
          </a:p>
        </p:txBody>
      </p:sp>
      <p:sp>
        <p:nvSpPr>
          <p:cNvPr id="3" name="Text 12"/>
          <p:cNvSpPr/>
          <p:nvPr/>
        </p:nvSpPr>
        <p:spPr>
          <a:xfrm>
            <a:off x="608330" y="46990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初步清洗与处理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5"/>
          <a:srcRect t="33853"/>
          <a:stretch>
            <a:fillRect/>
          </a:stretch>
        </p:blipFill>
        <p:spPr>
          <a:xfrm>
            <a:off x="5345430" y="631825"/>
            <a:ext cx="5488940" cy="301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3395" y="1339850"/>
            <a:ext cx="4639945" cy="32639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8460" y="1339850"/>
            <a:ext cx="4869815" cy="4660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对象6"/>
          <p:cNvSpPr/>
          <p:nvPr>
            <p:custDataLst>
              <p:tags r:id="rId2"/>
            </p:custDataLst>
          </p:nvPr>
        </p:nvSpPr>
        <p:spPr>
          <a:xfrm>
            <a:off x="699969" y="1857983"/>
            <a:ext cx="4086040" cy="4048800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对象1"/>
          <p:cNvSpPr/>
          <p:nvPr>
            <p:custDataLst>
              <p:tags r:id="rId3"/>
            </p:custDataLst>
          </p:nvPr>
        </p:nvSpPr>
        <p:spPr>
          <a:xfrm>
            <a:off x="5188762" y="3302882"/>
            <a:ext cx="6325344" cy="1143000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36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分类特征: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通过生成类别频率特征、类别计数特征及交叉特征等方法进行增强</a:t>
            </a:r>
          </a:p>
        </p:txBody>
      </p:sp>
      <p:sp>
        <p:nvSpPr>
          <p:cNvPr id="16" name="对象2"/>
          <p:cNvSpPr/>
          <p:nvPr>
            <p:custDataLst>
              <p:tags r:id="rId4"/>
            </p:custDataLst>
          </p:nvPr>
        </p:nvSpPr>
        <p:spPr>
          <a:xfrm>
            <a:off x="4008209" y="2020792"/>
            <a:ext cx="7487791" cy="1132205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数值型特征: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通过基础数学变换、高相关特征组合、行级统计特征的方法对特征进行多维度衍生</a:t>
            </a:r>
          </a:p>
        </p:txBody>
      </p:sp>
      <p:sp>
        <p:nvSpPr>
          <p:cNvPr id="18" name="对象3"/>
          <p:cNvSpPr/>
          <p:nvPr>
            <p:custDataLst>
              <p:tags r:id="rId5"/>
            </p:custDataLst>
          </p:nvPr>
        </p:nvSpPr>
        <p:spPr>
          <a:xfrm>
            <a:off x="3995293" y="4595361"/>
            <a:ext cx="7487791" cy="1143000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  <a:gs pos="2000">
                  <a:schemeClr val="accent3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数值与类别特征: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通过计算数值特征与类别均值的比值、差值,挖掘不同类别下数值特征的差异化规律</a:t>
            </a:r>
          </a:p>
        </p:txBody>
      </p:sp>
      <p:sp>
        <p:nvSpPr>
          <p:cNvPr id="2" name="对象5"/>
          <p:cNvSpPr/>
          <p:nvPr>
            <p:custDataLst>
              <p:tags r:id="rId6"/>
            </p:custDataLst>
          </p:nvPr>
        </p:nvSpPr>
        <p:spPr>
          <a:xfrm>
            <a:off x="3985349" y="168096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4" name="对象6"/>
          <p:cNvSpPr/>
          <p:nvPr>
            <p:custDataLst>
              <p:tags r:id="rId7"/>
            </p:custDataLst>
          </p:nvPr>
        </p:nvSpPr>
        <p:spPr>
          <a:xfrm>
            <a:off x="5010821" y="351890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</a:p>
        </p:txBody>
      </p:sp>
      <p:sp>
        <p:nvSpPr>
          <p:cNvPr id="9" name="对象7"/>
          <p:cNvSpPr/>
          <p:nvPr>
            <p:custDataLst>
              <p:tags r:id="rId8"/>
            </p:custDataLst>
          </p:nvPr>
        </p:nvSpPr>
        <p:spPr>
          <a:xfrm>
            <a:off x="3985349" y="53522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3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</a:p>
        </p:txBody>
      </p:sp>
      <p:sp>
        <p:nvSpPr>
          <p:cNvPr id="17" name="对象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48785" y="2316073"/>
            <a:ext cx="3188409" cy="313262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特征构造</a:t>
            </a:r>
          </a:p>
        </p:txBody>
      </p:sp>
      <p:sp>
        <p:nvSpPr>
          <p:cNvPr id="6" name="Text 12"/>
          <p:cNvSpPr/>
          <p:nvPr/>
        </p:nvSpPr>
        <p:spPr>
          <a:xfrm>
            <a:off x="608330" y="469900"/>
            <a:ext cx="107829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特征工程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 ---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特征构造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302635"/>
            <a:ext cx="5470525" cy="2181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0525" y="3302635"/>
            <a:ext cx="5384800" cy="314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4545" y="469900"/>
            <a:ext cx="5378450" cy="123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对象6"/>
          <p:cNvSpPr/>
          <p:nvPr>
            <p:custDataLst>
              <p:tags r:id="rId2"/>
            </p:custDataLst>
          </p:nvPr>
        </p:nvSpPr>
        <p:spPr>
          <a:xfrm>
            <a:off x="699969" y="1857983"/>
            <a:ext cx="4086040" cy="4048800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对象1"/>
          <p:cNvSpPr/>
          <p:nvPr>
            <p:custDataLst>
              <p:tags r:id="rId3"/>
            </p:custDataLst>
          </p:nvPr>
        </p:nvSpPr>
        <p:spPr>
          <a:xfrm>
            <a:off x="5188762" y="3302882"/>
            <a:ext cx="6325344" cy="1143000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36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分类特征: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通过生成类别频率特征、类别计数特征及交叉特征等方法进行增强</a:t>
            </a:r>
          </a:p>
        </p:txBody>
      </p:sp>
      <p:sp>
        <p:nvSpPr>
          <p:cNvPr id="16" name="对象2"/>
          <p:cNvSpPr/>
          <p:nvPr>
            <p:custDataLst>
              <p:tags r:id="rId4"/>
            </p:custDataLst>
          </p:nvPr>
        </p:nvSpPr>
        <p:spPr>
          <a:xfrm>
            <a:off x="4008209" y="2020792"/>
            <a:ext cx="7487791" cy="1132205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数值型特征: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通过基础数学变换、高相关特征组合、行级统计特征的方法对特征进行多维度衍生</a:t>
            </a:r>
          </a:p>
        </p:txBody>
      </p:sp>
      <p:sp>
        <p:nvSpPr>
          <p:cNvPr id="18" name="对象3"/>
          <p:cNvSpPr/>
          <p:nvPr>
            <p:custDataLst>
              <p:tags r:id="rId5"/>
            </p:custDataLst>
          </p:nvPr>
        </p:nvSpPr>
        <p:spPr>
          <a:xfrm>
            <a:off x="3995293" y="4595361"/>
            <a:ext cx="7487791" cy="1143000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  <a:gs pos="2000">
                  <a:schemeClr val="accent3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数值与类别特征: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通过计算数值特征与类别均值的比值、差值,挖掘不同类别下数值特征的差异化规律</a:t>
            </a:r>
          </a:p>
        </p:txBody>
      </p:sp>
      <p:sp>
        <p:nvSpPr>
          <p:cNvPr id="2" name="对象5"/>
          <p:cNvSpPr/>
          <p:nvPr>
            <p:custDataLst>
              <p:tags r:id="rId6"/>
            </p:custDataLst>
          </p:nvPr>
        </p:nvSpPr>
        <p:spPr>
          <a:xfrm>
            <a:off x="3985349" y="168096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4" name="对象6"/>
          <p:cNvSpPr/>
          <p:nvPr>
            <p:custDataLst>
              <p:tags r:id="rId7"/>
            </p:custDataLst>
          </p:nvPr>
        </p:nvSpPr>
        <p:spPr>
          <a:xfrm>
            <a:off x="5010821" y="351890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</a:p>
        </p:txBody>
      </p:sp>
      <p:sp>
        <p:nvSpPr>
          <p:cNvPr id="9" name="对象7"/>
          <p:cNvSpPr/>
          <p:nvPr>
            <p:custDataLst>
              <p:tags r:id="rId8"/>
            </p:custDataLst>
          </p:nvPr>
        </p:nvSpPr>
        <p:spPr>
          <a:xfrm>
            <a:off x="3985349" y="53522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3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</a:p>
        </p:txBody>
      </p:sp>
      <p:sp>
        <p:nvSpPr>
          <p:cNvPr id="17" name="对象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48785" y="2316073"/>
            <a:ext cx="3188409" cy="313262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特征构造</a:t>
            </a:r>
          </a:p>
        </p:txBody>
      </p:sp>
      <p:sp>
        <p:nvSpPr>
          <p:cNvPr id="6" name="Text 12"/>
          <p:cNvSpPr/>
          <p:nvPr/>
        </p:nvSpPr>
        <p:spPr>
          <a:xfrm>
            <a:off x="608330" y="469900"/>
            <a:ext cx="107829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特征工程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 ---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特征构造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995" y="1323975"/>
            <a:ext cx="60325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1695" y="4617085"/>
            <a:ext cx="6146800" cy="1651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对象6"/>
          <p:cNvSpPr/>
          <p:nvPr>
            <p:custDataLst>
              <p:tags r:id="rId2"/>
            </p:custDataLst>
          </p:nvPr>
        </p:nvSpPr>
        <p:spPr>
          <a:xfrm>
            <a:off x="699969" y="1857983"/>
            <a:ext cx="4086040" cy="4048800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对象1"/>
          <p:cNvSpPr/>
          <p:nvPr>
            <p:custDataLst>
              <p:tags r:id="rId3"/>
            </p:custDataLst>
          </p:nvPr>
        </p:nvSpPr>
        <p:spPr>
          <a:xfrm>
            <a:off x="5188762" y="3302882"/>
            <a:ext cx="6325344" cy="1143000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36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分类特征: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通过生成类别频率特征、类别计数特征及交叉特征等方法进行增强</a:t>
            </a:r>
          </a:p>
        </p:txBody>
      </p:sp>
      <p:sp>
        <p:nvSpPr>
          <p:cNvPr id="16" name="对象2"/>
          <p:cNvSpPr/>
          <p:nvPr>
            <p:custDataLst>
              <p:tags r:id="rId4"/>
            </p:custDataLst>
          </p:nvPr>
        </p:nvSpPr>
        <p:spPr>
          <a:xfrm>
            <a:off x="4008209" y="2020792"/>
            <a:ext cx="7487791" cy="1132205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数值型特征: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通过基础数学变换、高相关特征组合、行级统计特征的方法对特征进行多维度衍生</a:t>
            </a:r>
          </a:p>
        </p:txBody>
      </p:sp>
      <p:sp>
        <p:nvSpPr>
          <p:cNvPr id="18" name="对象3"/>
          <p:cNvSpPr/>
          <p:nvPr>
            <p:custDataLst>
              <p:tags r:id="rId5"/>
            </p:custDataLst>
          </p:nvPr>
        </p:nvSpPr>
        <p:spPr>
          <a:xfrm>
            <a:off x="3995293" y="4595361"/>
            <a:ext cx="7487791" cy="1143000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  <a:gs pos="2000">
                  <a:schemeClr val="accent3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24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数值与类别特征: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通过计算数值特征与类别均值的比值、差值,挖掘不同类别下数值特征的差异化规律</a:t>
            </a:r>
          </a:p>
        </p:txBody>
      </p:sp>
      <p:sp>
        <p:nvSpPr>
          <p:cNvPr id="2" name="对象5"/>
          <p:cNvSpPr/>
          <p:nvPr>
            <p:custDataLst>
              <p:tags r:id="rId6"/>
            </p:custDataLst>
          </p:nvPr>
        </p:nvSpPr>
        <p:spPr>
          <a:xfrm>
            <a:off x="3985349" y="168096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4" name="对象6"/>
          <p:cNvSpPr/>
          <p:nvPr>
            <p:custDataLst>
              <p:tags r:id="rId7"/>
            </p:custDataLst>
          </p:nvPr>
        </p:nvSpPr>
        <p:spPr>
          <a:xfrm>
            <a:off x="5010821" y="351890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</a:p>
        </p:txBody>
      </p:sp>
      <p:sp>
        <p:nvSpPr>
          <p:cNvPr id="9" name="对象7"/>
          <p:cNvSpPr/>
          <p:nvPr>
            <p:custDataLst>
              <p:tags r:id="rId8"/>
            </p:custDataLst>
          </p:nvPr>
        </p:nvSpPr>
        <p:spPr>
          <a:xfrm>
            <a:off x="3985349" y="53522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3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</a:p>
        </p:txBody>
      </p:sp>
      <p:sp>
        <p:nvSpPr>
          <p:cNvPr id="17" name="对象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48785" y="2316073"/>
            <a:ext cx="3188409" cy="313262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特征构造</a:t>
            </a:r>
          </a:p>
        </p:txBody>
      </p:sp>
      <p:sp>
        <p:nvSpPr>
          <p:cNvPr id="6" name="Text 12"/>
          <p:cNvSpPr/>
          <p:nvPr/>
        </p:nvSpPr>
        <p:spPr>
          <a:xfrm>
            <a:off x="608330" y="469900"/>
            <a:ext cx="107829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特征工程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 ---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特征构造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8585" y="2105660"/>
            <a:ext cx="5956300" cy="1924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B0664ADC-DC13-8F7A-F6B8-FE74EA610D68}"/>
              </a:ext>
            </a:extLst>
          </p:cNvPr>
          <p:cNvPicPr>
            <a:picLocks/>
          </p:cNvPicPr>
          <p:nvPr/>
        </p:nvPicPr>
        <p:blipFill>
          <a:blip r:embed="rId3"/>
          <a:srcRect l="-346" t="12072" r="7426" b="43461"/>
          <a:stretch>
            <a:fillRect/>
          </a:stretch>
        </p:blipFill>
        <p:spPr>
          <a:xfrm>
            <a:off x="0" y="38577"/>
            <a:ext cx="12192000" cy="3045571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 rot="5400000">
            <a:off x="1061085" y="3337794"/>
            <a:ext cx="293611" cy="293736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1061085" y="333779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1174012" y="3450769"/>
            <a:ext cx="293611" cy="293736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1174012" y="345076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47802" y="330898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191487" y="3336664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项目概览与目标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1061085" y="424961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1061085" y="424961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1174012" y="436243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1174012" y="4362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47802" y="422084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191487" y="4248486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数据与问题定义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1061085" y="516083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1061085" y="516083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1174012" y="527365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1174012" y="52736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47802" y="513207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191487" y="515971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特征工程与清洗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 rot="5400000">
            <a:off x="6064885" y="333838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1" name="Text 19"/>
          <p:cNvSpPr/>
          <p:nvPr/>
        </p:nvSpPr>
        <p:spPr>
          <a:xfrm rot="5400000">
            <a:off x="6064885" y="333838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rot="5400000">
            <a:off x="6177812" y="345120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23" name="Text 21"/>
          <p:cNvSpPr/>
          <p:nvPr/>
        </p:nvSpPr>
        <p:spPr>
          <a:xfrm rot="5400000">
            <a:off x="6177812" y="345120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51602" y="330962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95287" y="333726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技术路线与模型选择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6064885" y="424961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6064885" y="424961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6177812" y="436243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6177812" y="4362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51602" y="422084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95287" y="4248486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训练与验证流程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rot="5400000">
            <a:off x="6064885" y="516083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33" name="Text 31"/>
          <p:cNvSpPr/>
          <p:nvPr/>
        </p:nvSpPr>
        <p:spPr>
          <a:xfrm rot="5400000">
            <a:off x="6064885" y="516083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rot="5400000">
            <a:off x="6177812" y="527365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35" name="Text 33"/>
          <p:cNvSpPr/>
          <p:nvPr/>
        </p:nvSpPr>
        <p:spPr>
          <a:xfrm rot="5400000">
            <a:off x="6177812" y="52736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51602" y="513207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95287" y="515971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结果与性能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407025" y="458470"/>
            <a:ext cx="351345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31545" y="732790"/>
            <a:ext cx="3513455" cy="1289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 </a:t>
            </a: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>
                    <a:alpha val="27843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>
            <p:custDataLst>
              <p:tags r:id="rId2"/>
            </p:custDataLst>
          </p:nvPr>
        </p:nvSpPr>
        <p:spPr>
          <a:xfrm>
            <a:off x="8110658" y="0"/>
            <a:ext cx="4081342" cy="6858000"/>
          </a:xfrm>
          <a:custGeom>
            <a:avLst/>
            <a:gdLst>
              <a:gd name="connsiteX0" fmla="*/ 588070 w 4270224"/>
              <a:gd name="connsiteY0" fmla="*/ 0 h 6863564"/>
              <a:gd name="connsiteX1" fmla="*/ 4270224 w 4270224"/>
              <a:gd name="connsiteY1" fmla="*/ 0 h 6863564"/>
              <a:gd name="connsiteX2" fmla="*/ 4270224 w 4270224"/>
              <a:gd name="connsiteY2" fmla="*/ 6863564 h 6863564"/>
              <a:gd name="connsiteX3" fmla="*/ 0 w 4270224"/>
              <a:gd name="connsiteY3" fmla="*/ 6863564 h 686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7" h="10800">
                <a:moveTo>
                  <a:pt x="925" y="0"/>
                </a:moveTo>
                <a:lnTo>
                  <a:pt x="6427" y="0"/>
                </a:lnTo>
                <a:lnTo>
                  <a:pt x="6427" y="10800"/>
                </a:lnTo>
                <a:lnTo>
                  <a:pt x="0" y="10800"/>
                </a:lnTo>
                <a:lnTo>
                  <a:pt x="92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3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50000" t="-80000" r="50000" b="180000"/>
            </a:path>
            <a:tileRect/>
          </a:gradFill>
          <a:ln w="1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8198157" y="0"/>
            <a:ext cx="3993843" cy="6858000"/>
          </a:xfrm>
          <a:custGeom>
            <a:avLst/>
            <a:gdLst>
              <a:gd name="connsiteX0" fmla="*/ 588070 w 4182655"/>
              <a:gd name="connsiteY0" fmla="*/ 0 h 6863564"/>
              <a:gd name="connsiteX1" fmla="*/ 4182655 w 4182655"/>
              <a:gd name="connsiteY1" fmla="*/ 0 h 6863564"/>
              <a:gd name="connsiteX2" fmla="*/ 4182655 w 4182655"/>
              <a:gd name="connsiteY2" fmla="*/ 6863564 h 6863564"/>
              <a:gd name="connsiteX3" fmla="*/ 0 w 4182655"/>
              <a:gd name="connsiteY3" fmla="*/ 6863564 h 686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0" h="10800">
                <a:moveTo>
                  <a:pt x="925" y="0"/>
                </a:moveTo>
                <a:lnTo>
                  <a:pt x="6290" y="0"/>
                </a:lnTo>
                <a:lnTo>
                  <a:pt x="6290" y="10800"/>
                </a:lnTo>
                <a:lnTo>
                  <a:pt x="0" y="10800"/>
                </a:lnTo>
                <a:lnTo>
                  <a:pt x="92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任意多边形: 形状 32"/>
          <p:cNvSpPr/>
          <p:nvPr>
            <p:custDataLst>
              <p:tags r:id="rId4"/>
            </p:custDataLst>
          </p:nvPr>
        </p:nvSpPr>
        <p:spPr>
          <a:xfrm>
            <a:off x="8381274" y="372819"/>
            <a:ext cx="187718" cy="1163440"/>
          </a:xfrm>
          <a:custGeom>
            <a:avLst/>
            <a:gdLst>
              <a:gd name="connsiteX0" fmla="*/ 85876 w 187718"/>
              <a:gd name="connsiteY0" fmla="*/ 1163441 h 1163440"/>
              <a:gd name="connsiteX1" fmla="*/ 187718 w 187718"/>
              <a:gd name="connsiteY1" fmla="*/ 0 h 1163440"/>
              <a:gd name="connsiteX2" fmla="*/ 101963 w 187718"/>
              <a:gd name="connsiteY2" fmla="*/ 0 h 1163440"/>
              <a:gd name="connsiteX3" fmla="*/ 0 w 187718"/>
              <a:gd name="connsiteY3" fmla="*/ 1163441 h 116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18" h="1163440">
                <a:moveTo>
                  <a:pt x="85876" y="1163441"/>
                </a:moveTo>
                <a:lnTo>
                  <a:pt x="187718" y="0"/>
                </a:lnTo>
                <a:lnTo>
                  <a:pt x="101963" y="0"/>
                </a:lnTo>
                <a:lnTo>
                  <a:pt x="0" y="11634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07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正文"/>
          <p:cNvSpPr txBox="1"/>
          <p:nvPr>
            <p:custDataLst>
              <p:tags r:id="rId5"/>
            </p:custDataLst>
          </p:nvPr>
        </p:nvSpPr>
        <p:spPr>
          <a:xfrm>
            <a:off x="1412240" y="2005965"/>
            <a:ext cx="6196965" cy="9220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lvl="0" indent="0" algn="just" fontAlgn="auto">
              <a:lnSpc>
                <a:spcPct val="130000"/>
              </a:lnSpc>
              <a:buClrTx/>
              <a:buSzTx/>
              <a:buFontTx/>
              <a:defRPr sz="1600" kern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计算目标变量的皮尔逊相关系数衡量相关性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0" cap="none" spc="0" normalizeH="0" baseline="0" noProof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3" name="标题"/>
          <p:cNvSpPr txBox="1"/>
          <p:nvPr>
            <p:custDataLst>
              <p:tags r:id="rId6"/>
            </p:custDataLst>
          </p:nvPr>
        </p:nvSpPr>
        <p:spPr>
          <a:xfrm>
            <a:off x="1412875" y="1664970"/>
            <a:ext cx="6196330" cy="3352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数值型特征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:</a:t>
            </a:r>
          </a:p>
        </p:txBody>
      </p:sp>
      <p:sp>
        <p:nvSpPr>
          <p:cNvPr id="74" name="圆角矩形 1"/>
          <p:cNvSpPr/>
          <p:nvPr>
            <p:custDataLst>
              <p:tags r:id="rId7"/>
            </p:custDataLst>
          </p:nvPr>
        </p:nvSpPr>
        <p:spPr>
          <a:xfrm>
            <a:off x="616585" y="1668780"/>
            <a:ext cx="576580" cy="57594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1" name="图片 589" descr="32313538333935363b32313538333934333bb6d4bbb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2950" y="1794510"/>
            <a:ext cx="324485" cy="324485"/>
          </a:xfrm>
          <a:prstGeom prst="rect">
            <a:avLst/>
          </a:prstGeom>
        </p:spPr>
      </p:pic>
      <p:sp>
        <p:nvSpPr>
          <p:cNvPr id="3" name="正文"/>
          <p:cNvSpPr txBox="1"/>
          <p:nvPr>
            <p:custDataLst>
              <p:tags r:id="rId9"/>
            </p:custDataLst>
          </p:nvPr>
        </p:nvSpPr>
        <p:spPr>
          <a:xfrm>
            <a:off x="1412240" y="3660140"/>
            <a:ext cx="6196965" cy="9220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lvl="0" indent="0" algn="just" fontAlgn="auto">
              <a:lnSpc>
                <a:spcPct val="130000"/>
              </a:lnSpc>
              <a:buClrTx/>
              <a:buSzTx/>
              <a:buFontTx/>
              <a:defRPr sz="1600" kern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通过卡方统计量与显著性水平衡量相关性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标题"/>
          <p:cNvSpPr txBox="1"/>
          <p:nvPr>
            <p:custDataLst>
              <p:tags r:id="rId10"/>
            </p:custDataLst>
          </p:nvPr>
        </p:nvSpPr>
        <p:spPr>
          <a:xfrm>
            <a:off x="1412875" y="3319145"/>
            <a:ext cx="6196330" cy="3352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分类特征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:</a:t>
            </a:r>
          </a:p>
        </p:txBody>
      </p:sp>
      <p:sp>
        <p:nvSpPr>
          <p:cNvPr id="5" name="圆角矩形 1"/>
          <p:cNvSpPr/>
          <p:nvPr>
            <p:custDataLst>
              <p:tags r:id="rId11"/>
            </p:custDataLst>
          </p:nvPr>
        </p:nvSpPr>
        <p:spPr>
          <a:xfrm>
            <a:off x="616585" y="3322955"/>
            <a:ext cx="576580" cy="575945"/>
          </a:xfrm>
          <a:prstGeom prst="roundRect">
            <a:avLst>
              <a:gd name="adj" fmla="val 103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正文"/>
          <p:cNvSpPr txBox="1"/>
          <p:nvPr>
            <p:custDataLst>
              <p:tags r:id="rId12"/>
            </p:custDataLst>
          </p:nvPr>
        </p:nvSpPr>
        <p:spPr>
          <a:xfrm>
            <a:off x="1412240" y="5314315"/>
            <a:ext cx="6196965" cy="9220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lvl="0" indent="0" algn="just" fontAlgn="auto">
              <a:lnSpc>
                <a:spcPct val="130000"/>
              </a:lnSpc>
              <a:buClrTx/>
              <a:buSzTx/>
              <a:buFontTx/>
              <a:defRPr sz="1600" kern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设定皮尔逊相关系数阈值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 0.1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、卡方值阈值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 5.0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，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进行特征筛选</a:t>
            </a:r>
          </a:p>
        </p:txBody>
      </p:sp>
      <p:sp>
        <p:nvSpPr>
          <p:cNvPr id="23" name="标题"/>
          <p:cNvSpPr txBox="1"/>
          <p:nvPr>
            <p:custDataLst>
              <p:tags r:id="rId13"/>
            </p:custDataLst>
          </p:nvPr>
        </p:nvSpPr>
        <p:spPr>
          <a:xfrm>
            <a:off x="1412875" y="4973320"/>
            <a:ext cx="6196330" cy="3352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阈值设定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微软雅黑" panose="020B0503020204020204" charset="-122"/>
                <a:sym typeface="+mn-ea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圆角矩形 1"/>
          <p:cNvSpPr/>
          <p:nvPr>
            <p:custDataLst>
              <p:tags r:id="rId14"/>
            </p:custDataLst>
          </p:nvPr>
        </p:nvSpPr>
        <p:spPr>
          <a:xfrm>
            <a:off x="616585" y="4977130"/>
            <a:ext cx="576580" cy="575945"/>
          </a:xfrm>
          <a:prstGeom prst="roundRect">
            <a:avLst>
              <a:gd name="adj" fmla="val 103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590" descr="32313538333935363b32313538333935323bd3cabcf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2633" y="5102860"/>
            <a:ext cx="324485" cy="324485"/>
          </a:xfrm>
          <a:prstGeom prst="rect">
            <a:avLst/>
          </a:prstGeom>
        </p:spPr>
      </p:pic>
      <p:pic>
        <p:nvPicPr>
          <p:cNvPr id="8" name="图片 591" descr="32313538333935363b32313538333934373bcec4bcfebcd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2633" y="3448685"/>
            <a:ext cx="324485" cy="324485"/>
          </a:xfrm>
          <a:prstGeom prst="rect">
            <a:avLst/>
          </a:prstGeom>
        </p:spPr>
      </p:pic>
      <p:sp>
        <p:nvSpPr>
          <p:cNvPr id="9" name="Text 12"/>
          <p:cNvSpPr/>
          <p:nvPr/>
        </p:nvSpPr>
        <p:spPr>
          <a:xfrm>
            <a:off x="608330" y="469900"/>
            <a:ext cx="107829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特征工程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 ---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特征选择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5"/>
          <a:srcRect r="5044"/>
          <a:stretch>
            <a:fillRect/>
          </a:stretch>
        </p:blipFill>
        <p:spPr>
          <a:xfrm>
            <a:off x="5842000" y="327025"/>
            <a:ext cx="4444365" cy="13011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6"/>
          <a:srcRect b="1440"/>
          <a:stretch>
            <a:fillRect/>
          </a:stretch>
        </p:blipFill>
        <p:spPr>
          <a:xfrm>
            <a:off x="5842000" y="1732915"/>
            <a:ext cx="4444365" cy="31851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7"/>
          <a:srcRect r="2135"/>
          <a:stretch>
            <a:fillRect/>
          </a:stretch>
        </p:blipFill>
        <p:spPr>
          <a:xfrm>
            <a:off x="5822950" y="5088255"/>
            <a:ext cx="4464050" cy="161417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78120" y="3689985"/>
            <a:ext cx="6321425" cy="300164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98440" y="751205"/>
            <a:ext cx="6275070" cy="290322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922010" y="382905"/>
            <a:ext cx="455485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构造前后数值特征与目标值相关性对比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5277110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技术路线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2C653B-E2D6-0A0C-EBEC-66A82C478067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56175" y="2925445"/>
            <a:ext cx="6500495" cy="1539875"/>
          </a:xfrm>
          <a:prstGeom prst="roundRect">
            <a:avLst>
              <a:gd name="adj" fmla="val 11000"/>
            </a:avLst>
          </a:prstGeom>
          <a:solidFill>
            <a:srgbClr val="079F92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956175" y="2925445"/>
            <a:ext cx="6500495" cy="1539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56175" y="1461770"/>
            <a:ext cx="6500495" cy="1339215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4956175" y="1461770"/>
            <a:ext cx="6500495" cy="1339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5965" y="1255395"/>
            <a:ext cx="10720070" cy="1545590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Text 7"/>
          <p:cNvSpPr/>
          <p:nvPr/>
        </p:nvSpPr>
        <p:spPr>
          <a:xfrm>
            <a:off x="735965" y="1255395"/>
            <a:ext cx="10720070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5965" y="2931160"/>
            <a:ext cx="10720705" cy="1545590"/>
          </a:xfrm>
          <a:prstGeom prst="roundRect">
            <a:avLst>
              <a:gd name="adj" fmla="val 11000"/>
            </a:avLst>
          </a:prstGeom>
          <a:solidFill>
            <a:srgbClr val="6DAECC"/>
          </a:solidFill>
          <a:ln w="19050">
            <a:solidFill>
              <a:srgbClr val="E1EFF5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Text 9"/>
          <p:cNvSpPr/>
          <p:nvPr/>
        </p:nvSpPr>
        <p:spPr>
          <a:xfrm>
            <a:off x="735965" y="2931160"/>
            <a:ext cx="10720705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6600" y="4594860"/>
            <a:ext cx="10720070" cy="1590675"/>
          </a:xfrm>
          <a:prstGeom prst="roundRect">
            <a:avLst>
              <a:gd name="adj" fmla="val 10289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36600" y="4594860"/>
            <a:ext cx="10720070" cy="1590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9005" y="3617595"/>
            <a:ext cx="10249200" cy="6295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为了解决数据集中的类别不平衡问题，我们引入了SMOTE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过采样技术，通过生成合成样本增加少数类样本数量，从而提高模型对少数类的识别能力。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9005" y="1496695"/>
            <a:ext cx="102492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模型对比与选择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9005" y="1983740"/>
            <a:ext cx="1024920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我们对比了CatBoost、LightGBM和XGBoost三种模型，在医疗表格数据场景下，CatBoost对类别变量的处理更为友好，且调参过程更为稳定，因此被选为最终模型。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9005" y="3118485"/>
            <a:ext cx="102492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SMOTE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过采样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9005" y="4831080"/>
            <a:ext cx="102492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调参框架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005" y="5386705"/>
            <a:ext cx="10249200" cy="28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我们采用了Optuna和网格搜索相结合的调参框架，对CatBoost模型的超参数进行精细调整，以达到最佳性能。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8810" y="46990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CatBoost+SMOTE管道与调参框架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46C74A75-70BB-A491-639E-F1C24E08AE4A}"/>
              </a:ext>
            </a:extLst>
          </p:cNvPr>
          <p:cNvSpPr/>
          <p:nvPr/>
        </p:nvSpPr>
        <p:spPr>
          <a:xfrm>
            <a:off x="1905" y="0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0DC96E-AA7B-0DC9-C631-4BFA10E5D62D}"/>
              </a:ext>
            </a:extLst>
          </p:cNvPr>
          <p:cNvSpPr txBox="1"/>
          <p:nvPr/>
        </p:nvSpPr>
        <p:spPr>
          <a:xfrm>
            <a:off x="440324" y="294441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SMOTENC过采样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845B7A-58B5-CD1E-3DD4-AE3709AB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5" y="2045125"/>
            <a:ext cx="6049701" cy="4774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AD469D-B78B-8E98-AD51-20251BB5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21" y="1695924"/>
            <a:ext cx="4762193" cy="51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C84B6BA-E31C-75A8-879F-846A4F9563D2}"/>
              </a:ext>
            </a:extLst>
          </p:cNvPr>
          <p:cNvSpPr/>
          <p:nvPr/>
        </p:nvSpPr>
        <p:spPr>
          <a:xfrm>
            <a:off x="1905" y="0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681569-9CEC-CFC3-FFEE-F6E504A3795E}"/>
              </a:ext>
            </a:extLst>
          </p:cNvPr>
          <p:cNvSpPr txBox="1"/>
          <p:nvPr/>
        </p:nvSpPr>
        <p:spPr>
          <a:xfrm>
            <a:off x="342134" y="217497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调参框架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728D51-4B65-6228-5A54-E2881EEBE82D}"/>
              </a:ext>
            </a:extLst>
          </p:cNvPr>
          <p:cNvSpPr txBox="1"/>
          <p:nvPr/>
        </p:nvSpPr>
        <p:spPr>
          <a:xfrm>
            <a:off x="67506" y="1175712"/>
            <a:ext cx="12021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为向客户提供最佳的预测模型，我们在模型训练完成后，又对表现较好的几个模型进行了交叉验证和网格搜索。</a:t>
            </a:r>
            <a:endParaRPr lang="en-US" altLang="zh-CN" dirty="0"/>
          </a:p>
          <a:p>
            <a:r>
              <a:rPr lang="zh-CN" altLang="en-US" dirty="0"/>
              <a:t>但在网格搜索期间，我们发现其及其耗费</a:t>
            </a:r>
            <a:r>
              <a:rPr lang="en-US" altLang="zh-CN" dirty="0" err="1"/>
              <a:t>i</a:t>
            </a:r>
            <a:r>
              <a:rPr lang="zh-CN" altLang="en-US" dirty="0"/>
              <a:t>性能与时间，综合考虑后，我们引入了更加快捷高效的调参框架：</a:t>
            </a:r>
            <a:r>
              <a:rPr lang="en-US" altLang="zh-CN" dirty="0" err="1"/>
              <a:t>Optuna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70DA03B-D08A-49D9-8527-019CEC620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40920"/>
              </p:ext>
            </p:extLst>
          </p:nvPr>
        </p:nvGraphicFramePr>
        <p:xfrm>
          <a:off x="1442856" y="2118479"/>
          <a:ext cx="8128000" cy="931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947395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7803840"/>
                    </a:ext>
                  </a:extLst>
                </a:gridCol>
              </a:tblGrid>
              <a:tr h="9315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Optuna</a:t>
                      </a:r>
                      <a:r>
                        <a:rPr lang="zh-CN" altLang="en-US" dirty="0"/>
                        <a:t>：无需手动指定参数，运行速度极快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传统网格交叉验证：需手动指定参数，运行缓慢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27943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9432C70F-687C-A887-781B-878BEB75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16" y="3092466"/>
            <a:ext cx="3712080" cy="3429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F5C8DB-F759-F364-D491-F1D43CA7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02" y="3213172"/>
            <a:ext cx="4054454" cy="22343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30F0A2-8639-BB66-47A1-608C1FAF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4" y="978737"/>
            <a:ext cx="6295833" cy="58157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E4207E-1614-2500-628A-73D973F28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74" y="3213172"/>
            <a:ext cx="6712859" cy="17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训练与验证流程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69B8CD-A96D-926B-E9B6-71E434F8D678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14699325-4ADC-A9F2-40CD-48B48C0C98B3}"/>
              </a:ext>
            </a:extLst>
          </p:cNvPr>
          <p:cNvSpPr/>
          <p:nvPr/>
        </p:nvSpPr>
        <p:spPr>
          <a:xfrm>
            <a:off x="1905" y="0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E6587E-2648-9D4A-660D-B1096A7AB635}"/>
              </a:ext>
            </a:extLst>
          </p:cNvPr>
          <p:cNvSpPr txBox="1"/>
          <p:nvPr/>
        </p:nvSpPr>
        <p:spPr>
          <a:xfrm>
            <a:off x="561252" y="254982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基础模型训练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1DDA45-EA35-71F7-7869-8133D563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5" y="1033184"/>
            <a:ext cx="5601185" cy="29339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CE9A29-BE24-67D6-9096-59FE898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19" y="963798"/>
            <a:ext cx="5175115" cy="3072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7373D8-1349-95CE-188E-5280987C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4" y="3966074"/>
            <a:ext cx="4879934" cy="28588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1EAC4A-2049-C4A0-0A85-193AC6CA0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121" y="3967138"/>
            <a:ext cx="4709932" cy="26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2BBDF304-F893-235C-55CB-D342365A9A0A}"/>
              </a:ext>
            </a:extLst>
          </p:cNvPr>
          <p:cNvSpPr/>
          <p:nvPr/>
        </p:nvSpPr>
        <p:spPr>
          <a:xfrm>
            <a:off x="1905" y="0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12" name="Shape 0">
            <a:extLst>
              <a:ext uri="{FF2B5EF4-FFF2-40B4-BE49-F238E27FC236}">
                <a16:creationId xmlns:a16="http://schemas.microsoft.com/office/drawing/2014/main" id="{73560497-D598-0D30-4F9F-C896114AAB94}"/>
              </a:ext>
            </a:extLst>
          </p:cNvPr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CFD679-7648-5549-928A-5FF327C0377F}"/>
              </a:ext>
            </a:extLst>
          </p:cNvPr>
          <p:cNvSpPr txBox="1"/>
          <p:nvPr/>
        </p:nvSpPr>
        <p:spPr>
          <a:xfrm>
            <a:off x="329859" y="294441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模型对比与选择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7712D2-0F70-7B1A-E773-D9E930AD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" y="1581904"/>
            <a:ext cx="3904520" cy="5055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D085A9-40CF-135B-E761-5097DEA3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48" y="0"/>
            <a:ext cx="4531013" cy="50551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1D587F-8409-3388-4CF1-0B1FABB8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777" y="3234037"/>
            <a:ext cx="4832223" cy="36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6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36D8B-5A0C-9643-AF18-285B8CC4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6828A954-EA9B-CABD-06B2-10974F83FBBD}"/>
              </a:ext>
            </a:extLst>
          </p:cNvPr>
          <p:cNvSpPr/>
          <p:nvPr/>
        </p:nvSpPr>
        <p:spPr>
          <a:xfrm>
            <a:off x="1905" y="0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F7D0AD-1BE0-84CF-7D0D-A284AE3B0BD6}"/>
              </a:ext>
            </a:extLst>
          </p:cNvPr>
          <p:cNvSpPr txBox="1"/>
          <p:nvPr/>
        </p:nvSpPr>
        <p:spPr>
          <a:xfrm>
            <a:off x="561252" y="25498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优化模型训练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DFD368-437E-FBE4-4A2F-CD606CCF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54" y="1033184"/>
            <a:ext cx="4616631" cy="5590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4D4A7D-4EA2-4BE4-7725-BE47A263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0" y="1033184"/>
            <a:ext cx="4653155" cy="57102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A9D2E4-21FA-55FB-87A1-26F6B964AFF7}"/>
              </a:ext>
            </a:extLst>
          </p:cNvPr>
          <p:cNvSpPr txBox="1"/>
          <p:nvPr/>
        </p:nvSpPr>
        <p:spPr>
          <a:xfrm>
            <a:off x="428822" y="1671145"/>
            <a:ext cx="2492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针对基础模型训练的</a:t>
            </a:r>
            <a:endParaRPr lang="en-US" altLang="zh-CN" dirty="0"/>
          </a:p>
          <a:p>
            <a:r>
              <a:rPr lang="zh-CN" altLang="en-US" dirty="0"/>
              <a:t>结果，我们针对一部分</a:t>
            </a:r>
            <a:br>
              <a:rPr lang="en-US" altLang="zh-CN" dirty="0"/>
            </a:br>
            <a:r>
              <a:rPr lang="zh-CN" altLang="en-US" dirty="0"/>
              <a:t>表现较好的模型，展开</a:t>
            </a:r>
            <a:br>
              <a:rPr lang="en-US" altLang="zh-CN" dirty="0"/>
            </a:br>
            <a:r>
              <a:rPr lang="zh-CN" altLang="en-US" dirty="0"/>
              <a:t>超参优化，以期望得到</a:t>
            </a:r>
            <a:br>
              <a:rPr lang="en-US" altLang="zh-CN" dirty="0"/>
            </a:br>
            <a:r>
              <a:rPr lang="zh-CN" altLang="en-US" dirty="0"/>
              <a:t>更好的效果。</a:t>
            </a:r>
          </a:p>
        </p:txBody>
      </p:sp>
    </p:spTree>
    <p:extLst>
      <p:ext uri="{BB962C8B-B14F-4D97-AF65-F5344CB8AC3E}">
        <p14:creationId xmlns:p14="http://schemas.microsoft.com/office/powerpoint/2010/main" val="154047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579893-96C8-5832-6BBB-F268CF51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9B94E0B-7332-F69A-5159-F672409832A3}"/>
              </a:ext>
            </a:extLst>
          </p:cNvPr>
          <p:cNvSpPr/>
          <p:nvPr/>
        </p:nvSpPr>
        <p:spPr>
          <a:xfrm>
            <a:off x="6193717" y="1333500"/>
            <a:ext cx="4105404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分层交叉验证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0B9266C-76EB-2E28-5185-0BCE001CF41C}"/>
              </a:ext>
            </a:extLst>
          </p:cNvPr>
          <p:cNvSpPr/>
          <p:nvPr/>
        </p:nvSpPr>
        <p:spPr>
          <a:xfrm>
            <a:off x="6193717" y="1791335"/>
            <a:ext cx="4348392" cy="13463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在模型训练过程中，我们采用了分层K折交叉验证方法，确保每一折中正负样本的比例与原始数据集保持一致，从而提高模型的泛化能力。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95AF9D1-811F-8CBC-D179-1A59E35AFAC3}"/>
              </a:ext>
            </a:extLst>
          </p:cNvPr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DF19713-D6AD-B92A-6C7D-A9D11FAA4718}"/>
              </a:ext>
            </a:extLst>
          </p:cNvPr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65B8815-31C2-AFE9-546F-1B696F732250}"/>
              </a:ext>
            </a:extLst>
          </p:cNvPr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B00EAD5-6885-7DC5-1206-D60712F48E76}"/>
              </a:ext>
            </a:extLst>
          </p:cNvPr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5A965328-5D85-3027-43C1-301E0C4EF25A}"/>
              </a:ext>
            </a:extLst>
          </p:cNvPr>
          <p:cNvSpPr/>
          <p:nvPr/>
        </p:nvSpPr>
        <p:spPr>
          <a:xfrm>
            <a:off x="608330" y="469900"/>
            <a:ext cx="1078293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err="1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分层交叉验证</a:t>
            </a:r>
            <a:endParaRPr 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CABD29-1F32-A182-8468-75E5392D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73" y="1049628"/>
            <a:ext cx="4181807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7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798D7662-12B8-56D4-8FD8-A0A9110B43A7}"/>
              </a:ext>
            </a:extLst>
          </p:cNvPr>
          <p:cNvPicPr>
            <a:picLocks/>
          </p:cNvPicPr>
          <p:nvPr/>
        </p:nvPicPr>
        <p:blipFill>
          <a:blip r:embed="rId3"/>
          <a:srcRect l="-346" t="12072" r="7426" b="43461"/>
          <a:stretch>
            <a:fillRect/>
          </a:stretch>
        </p:blipFill>
        <p:spPr>
          <a:xfrm>
            <a:off x="0" y="8914"/>
            <a:ext cx="12192000" cy="3045571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 rot="5400000">
            <a:off x="1061085" y="3337794"/>
            <a:ext cx="293611" cy="293736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1061085" y="333779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1174012" y="3450769"/>
            <a:ext cx="293611" cy="293736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1174012" y="345076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47802" y="3308985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191487" y="3336664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系统架构与实现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1061085" y="424961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1061085" y="424961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1174012" y="436243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1174012" y="4362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547802" y="4220845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191487" y="4248486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演示方案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1061085" y="516083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1061085" y="516083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1174012" y="527365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1174012" y="52736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47802" y="5132070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191487" y="515971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项目亮点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 rot="5400000">
            <a:off x="6064885" y="333838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1" name="Text 19"/>
          <p:cNvSpPr/>
          <p:nvPr/>
        </p:nvSpPr>
        <p:spPr>
          <a:xfrm rot="5400000">
            <a:off x="6064885" y="333838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rot="5400000">
            <a:off x="6177812" y="345120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23" name="Text 21"/>
          <p:cNvSpPr/>
          <p:nvPr/>
        </p:nvSpPr>
        <p:spPr>
          <a:xfrm rot="5400000">
            <a:off x="6177812" y="345120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51602" y="3309620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95287" y="333726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风险与不足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6064885" y="424961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6064885" y="424961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6177812" y="436243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6177812" y="4362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51602" y="4220845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95287" y="4248486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规划与展望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rot="5400000">
            <a:off x="6064885" y="516083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33" name="Text 31"/>
          <p:cNvSpPr/>
          <p:nvPr/>
        </p:nvSpPr>
        <p:spPr>
          <a:xfrm rot="5400000">
            <a:off x="6064885" y="516083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rot="5400000">
            <a:off x="6177812" y="527365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35" name="Text 33"/>
          <p:cNvSpPr/>
          <p:nvPr/>
        </p:nvSpPr>
        <p:spPr>
          <a:xfrm rot="5400000">
            <a:off x="6177812" y="52736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51602" y="5132070"/>
            <a:ext cx="68659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95287" y="515971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总结与Q&amp;A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407025" y="458470"/>
            <a:ext cx="3513455" cy="8925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31545" y="732790"/>
            <a:ext cx="3513455" cy="1289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 </a:t>
            </a: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>
                    <a:alpha val="27843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结果与性能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A82A2B-99AC-BC2E-F3A2-CCE07E0A32C9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295C74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219450"/>
            <a:ext cx="3194685" cy="284543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71720" y="3219450"/>
            <a:ext cx="3194685" cy="2845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244850"/>
            <a:ext cx="3157220" cy="2833370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93100" y="3244850"/>
            <a:ext cx="3157220" cy="2833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75085" y="-681795"/>
            <a:ext cx="72000" cy="5166995"/>
          </a:xfrm>
          <a:prstGeom prst="parallelogram">
            <a:avLst/>
          </a:prstGeom>
          <a:gradFill flip="none" rotWithShape="1">
            <a:gsLst>
              <a:gs pos="0">
                <a:srgbClr val="A8CFE0">
                  <a:alpha val="0"/>
                </a:srgbClr>
              </a:gs>
              <a:gs pos="28000">
                <a:srgbClr val="A8CFE0">
                  <a:alpha val="0"/>
                </a:srgbClr>
              </a:gs>
              <a:gs pos="100000">
                <a:srgbClr val="3178A1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75085" y="-681795"/>
            <a:ext cx="7200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02505" y="1382395"/>
            <a:ext cx="45510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关键指标达成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02505" y="1976755"/>
            <a:ext cx="6647815" cy="6295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通过采用CatBoost+SMOTE</a:t>
            </a:r>
            <a:r>
              <a:rPr lang="en-US" altLang="zh-CN" sz="1400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</a:t>
            </a:r>
            <a:r>
              <a:rPr lang="en-US" sz="1400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+阈值策略，我们的模型成功实现了</a:t>
            </a:r>
            <a:r>
              <a:rPr lang="zh-CN" alt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患病</a:t>
            </a: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人群零漏诊的目标，少数类Recall达到1.00，AUC值高达0.998。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032000" y="179324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48250" y="3526155"/>
            <a:ext cx="3100705" cy="245467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性能全面提升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13750" y="3526155"/>
            <a:ext cx="3100705" cy="245467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结果意义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48250" y="3935095"/>
            <a:ext cx="2872740" cy="1143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与基线模型相比，我们的模型在Recall上提升了19.2%，F1值提升了12.6%，整体准确率Acc达到0.984，显示出显著的性能提升。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13750" y="3935095"/>
            <a:ext cx="2872740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这些结果表明，我们的技术路线与业务目标高度契合，为医疗早筛提供了一个高效、可靠的解决方案。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8810" y="46990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零漏诊达成与指标全面提升</a:t>
            </a:r>
            <a:endParaRPr 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448799A-D5AE-1DBE-590F-4E00BDF3D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29" y="1225297"/>
            <a:ext cx="4366076" cy="48529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5307795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初步部署，模型调用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3A9536-C155-29AF-8A0D-E5083352521A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695D2974-6780-15AC-8EFA-CE71E840560F}"/>
              </a:ext>
            </a:extLst>
          </p:cNvPr>
          <p:cNvSpPr/>
          <p:nvPr/>
        </p:nvSpPr>
        <p:spPr>
          <a:xfrm>
            <a:off x="0" y="5110"/>
            <a:ext cx="12206605" cy="1228409"/>
          </a:xfrm>
          <a:prstGeom prst="roundRect">
            <a:avLst>
              <a:gd name="adj" fmla="val 0"/>
            </a:avLst>
          </a:prstGeom>
          <a:solidFill>
            <a:srgbClr val="6DAECC"/>
          </a:solidFill>
          <a:ln/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1B3562-AB69-E28A-BB08-8A8DD6D95CEA}"/>
              </a:ext>
            </a:extLst>
          </p:cNvPr>
          <p:cNvSpPr txBox="1"/>
          <p:nvPr/>
        </p:nvSpPr>
        <p:spPr>
          <a:xfrm>
            <a:off x="509364" y="29614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模型的保存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BAC855-5748-3D1D-EFC3-C9A3F0F0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28" y="1233519"/>
            <a:ext cx="4405913" cy="5510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0E4419-4CA9-67AC-D504-72007F22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3" y="1456234"/>
            <a:ext cx="6015945" cy="2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2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11635736-DF7E-45EF-94C2-6CDECC1CBB80}"/>
              </a:ext>
            </a:extLst>
          </p:cNvPr>
          <p:cNvSpPr/>
          <p:nvPr/>
        </p:nvSpPr>
        <p:spPr>
          <a:xfrm>
            <a:off x="0" y="5110"/>
            <a:ext cx="12206605" cy="1228409"/>
          </a:xfrm>
          <a:prstGeom prst="roundRect">
            <a:avLst>
              <a:gd name="adj" fmla="val 0"/>
            </a:avLst>
          </a:prstGeom>
          <a:solidFill>
            <a:srgbClr val="6DAECC"/>
          </a:solidFill>
          <a:ln/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0BFB1-A01C-1CBA-72B0-F25B947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79" y="1583678"/>
            <a:ext cx="6286823" cy="4730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7BD950-CEF8-7B0E-7EEB-99288EA4CC59}"/>
              </a:ext>
            </a:extLst>
          </p:cNvPr>
          <p:cNvSpPr txBox="1"/>
          <p:nvPr/>
        </p:nvSpPr>
        <p:spPr>
          <a:xfrm>
            <a:off x="153423" y="28648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模型的加载与路由调用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432932-4303-411C-1A7D-A20E91CD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52" y="1509779"/>
            <a:ext cx="4044785" cy="53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演示方案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A37477-DC8C-1A30-ED27-AD95EE41369C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715" y="5120640"/>
            <a:ext cx="12206605" cy="1798320"/>
          </a:xfrm>
          <a:prstGeom prst="roundRect">
            <a:avLst>
              <a:gd name="adj" fmla="val 0"/>
            </a:avLst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-5715" y="5120640"/>
            <a:ext cx="12206605" cy="1798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95350" y="1499862"/>
            <a:ext cx="3131820" cy="4437908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5350" y="1499862"/>
            <a:ext cx="3131820" cy="44379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49115" y="1149350"/>
            <a:ext cx="3605530" cy="5138420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49115" y="1149350"/>
            <a:ext cx="3605530" cy="5138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8276590" y="1499862"/>
            <a:ext cx="3131820" cy="4437908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276590" y="1499862"/>
            <a:ext cx="3131820" cy="44379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08330" y="46990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现场双服务联调与风险分级演示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047750" y="3827118"/>
            <a:ext cx="2827020" cy="6987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400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我们将同时启动两个Flask服务，确保系统正常运行，为演示做好准备</a:t>
            </a: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47750" y="3319126"/>
            <a:ext cx="2908935" cy="498467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服务启动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490724" y="4199312"/>
            <a:ext cx="3322312" cy="21645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通过浏览器打开心脏病表单页，输入一组含有风险特征的样例数据，实时展示预测结果、概率以及风险分级，让观众直观感受系统的高效性。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490724" y="3568121"/>
            <a:ext cx="3322312" cy="555113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表单提交与预测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428990" y="3827118"/>
            <a:ext cx="2827020" cy="18922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访问model_info接口，展示模型文件名与时间戳，验证模型的热加载功能。同时，刷新MySQL表，查看新增的预测记录，证明数据的完整闭环。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428990" y="3319126"/>
            <a:ext cx="2909570" cy="498467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模型信息与数据入库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772A668-040D-C7C5-18D4-5AA0F1DF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76" y="1629636"/>
            <a:ext cx="2580236" cy="16371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6C1F0AB-1180-9FA1-76F3-0E4FBE25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25" y="1229640"/>
            <a:ext cx="2902410" cy="226240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21F6441-DC74-29CC-A924-3421041A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1629636"/>
            <a:ext cx="2761432" cy="16033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项目亮点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C474C7-BE5D-4CC7-2297-8E05003989FD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D0F33912-C8AB-8DCA-672F-D25B8B9C8575}"/>
              </a:ext>
            </a:extLst>
          </p:cNvPr>
          <p:cNvPicPr>
            <a:picLocks/>
          </p:cNvPicPr>
          <p:nvPr/>
        </p:nvPicPr>
        <p:blipFill>
          <a:blip r:embed="rId3"/>
          <a:srcRect l="-542" t="14092" r="7620" b="53254"/>
          <a:stretch>
            <a:fillRect/>
          </a:stretch>
        </p:blipFill>
        <p:spPr>
          <a:xfrm>
            <a:off x="-71120" y="974091"/>
            <a:ext cx="12263120" cy="22364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007F80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376045" y="403669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零漏诊解决方案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376045" y="4356735"/>
            <a:ext cx="2872740" cy="10973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我们通过SMOTENC过采样和阈值策略，成功解决了类别不平衡问题，实现了健康人群零漏诊的目标，为医疗早筛提供了坚实的保障</a:t>
            </a: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708525" y="403669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工程化程度高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08525" y="43567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项目具备高度的工程化特性，自动加载最新模型、接口清晰、前后端即用，极大地降低了项目的落地门槛，提高了系统的可操作性。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229600" y="403669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通用扩展设计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229600" y="43567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我们的框架具有很强的通用性，能够适用于多种医疗数据集，并且可以无缝扩展SHAP解释、模型融合与在线监控等功能，具有广阔的发展前景。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28" name="Text 25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38810" y="46990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零漏诊工程化与通用扩展设计</a:t>
            </a:r>
            <a:endParaRPr 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91E741E-B8E4-4C3D-51CD-16DAE7900465}"/>
              </a:ext>
            </a:extLst>
          </p:cNvPr>
          <p:cNvSpPr/>
          <p:nvPr/>
        </p:nvSpPr>
        <p:spPr>
          <a:xfrm>
            <a:off x="490499" y="264333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54F3645-337D-61FA-A969-DD4061F423CC}"/>
              </a:ext>
            </a:extLst>
          </p:cNvPr>
          <p:cNvSpPr/>
          <p:nvPr/>
        </p:nvSpPr>
        <p:spPr>
          <a:xfrm>
            <a:off x="490499" y="264333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052E4C0-CD8C-0A66-DFAD-C687F266839C}"/>
              </a:ext>
            </a:extLst>
          </p:cNvPr>
          <p:cNvSpPr/>
          <p:nvPr/>
        </p:nvSpPr>
        <p:spPr>
          <a:xfrm>
            <a:off x="682049" y="455883"/>
            <a:ext cx="1075939" cy="1075939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20C98D6-794A-90DC-A986-D326F314F883}"/>
              </a:ext>
            </a:extLst>
          </p:cNvPr>
          <p:cNvSpPr/>
          <p:nvPr/>
        </p:nvSpPr>
        <p:spPr>
          <a:xfrm>
            <a:off x="682049" y="455883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E3E3BA29-BF28-FBF3-FD2E-3E294A5444DF}"/>
              </a:ext>
            </a:extLst>
          </p:cNvPr>
          <p:cNvSpPr/>
          <p:nvPr/>
        </p:nvSpPr>
        <p:spPr>
          <a:xfrm>
            <a:off x="846806" y="698039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13">
            <a:extLst>
              <a:ext uri="{FF2B5EF4-FFF2-40B4-BE49-F238E27FC236}">
                <a16:creationId xmlns:a16="http://schemas.microsoft.com/office/drawing/2014/main" id="{75A02325-70FF-361F-CD79-8E98CC51321E}"/>
              </a:ext>
            </a:extLst>
          </p:cNvPr>
          <p:cNvSpPr/>
          <p:nvPr/>
        </p:nvSpPr>
        <p:spPr>
          <a:xfrm>
            <a:off x="846806" y="698039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8CAB2E-15D0-2C5F-6C0F-576D0885D101}"/>
              </a:ext>
            </a:extLst>
          </p:cNvPr>
          <p:cNvSpPr txBox="1"/>
          <p:nvPr/>
        </p:nvSpPr>
        <p:spPr>
          <a:xfrm>
            <a:off x="2114294" y="805760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SMOTENC过采样和阈值策略</a:t>
            </a:r>
            <a:endParaRPr lang="zh-CN" altLang="en-US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49B13D-E8AB-DCD8-2281-1FE8884E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74" y="1491997"/>
            <a:ext cx="6273696" cy="48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938B917-33D6-CE9B-669D-8DA129E1A64B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项目概览与目标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03F60C61-F5B2-8B19-EF5B-CE04DF3A0C32}"/>
              </a:ext>
            </a:extLst>
          </p:cNvPr>
          <p:cNvSpPr/>
          <p:nvPr/>
        </p:nvSpPr>
        <p:spPr>
          <a:xfrm>
            <a:off x="682049" y="455883"/>
            <a:ext cx="1075939" cy="1075939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61262DE2-0AD4-EDAE-1C95-5ED45C32B9FF}"/>
              </a:ext>
            </a:extLst>
          </p:cNvPr>
          <p:cNvSpPr/>
          <p:nvPr/>
        </p:nvSpPr>
        <p:spPr>
          <a:xfrm>
            <a:off x="682049" y="455883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0395D744-E5DC-A1B7-D9B1-5B10075FC21D}"/>
              </a:ext>
            </a:extLst>
          </p:cNvPr>
          <p:cNvSpPr/>
          <p:nvPr/>
        </p:nvSpPr>
        <p:spPr>
          <a:xfrm>
            <a:off x="846806" y="698039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13">
            <a:extLst>
              <a:ext uri="{FF2B5EF4-FFF2-40B4-BE49-F238E27FC236}">
                <a16:creationId xmlns:a16="http://schemas.microsoft.com/office/drawing/2014/main" id="{095C3A59-F490-80B3-A7ED-A35C205DACB1}"/>
              </a:ext>
            </a:extLst>
          </p:cNvPr>
          <p:cNvSpPr/>
          <p:nvPr/>
        </p:nvSpPr>
        <p:spPr>
          <a:xfrm>
            <a:off x="846806" y="698039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24AA0D-C725-FBF8-7BEE-54357ED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88" y="1206210"/>
            <a:ext cx="6553537" cy="56517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9B84C9-56DB-D536-5DFD-9AF2B6776A86}"/>
              </a:ext>
            </a:extLst>
          </p:cNvPr>
          <p:cNvSpPr txBox="1"/>
          <p:nvPr/>
        </p:nvSpPr>
        <p:spPr>
          <a:xfrm>
            <a:off x="1922745" y="730702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SMOTENC</a:t>
            </a:r>
            <a:r>
              <a:rPr lang="zh-CN" altLang="en-US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的使用演示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374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风险与不足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738EBF-161B-73E6-4E6B-FE8CADBC81BD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295C74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846705" y="1313815"/>
            <a:ext cx="59182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27170" y="3285490"/>
            <a:ext cx="64262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67380" y="5291455"/>
            <a:ext cx="6673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10685" y="1246505"/>
            <a:ext cx="68389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数据代表性不足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10685" y="1703070"/>
            <a:ext cx="68389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目前使用的公开数据集在代表性和泛化能力上存在一定的局限性，可能无法完全覆盖所有医疗场景，需要进一步收集多中心数据以提高模型的泛化能力。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27170" y="5546725"/>
            <a:ext cx="683958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在数据存储和传输过程中，数据库凭据和日志存在隐私泄漏的风险。我们将采取加密和脱敏等措施，确保数据的安全性和隐私性。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27170" y="5089525"/>
            <a:ext cx="68389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数据安全与隐私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859020" y="3302000"/>
            <a:ext cx="68389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依赖环境与版本一致性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59020" y="3758565"/>
            <a:ext cx="68389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项目的运行依赖于特定的环境和模型版本，存在一定的环境适配风险。未来需要通过容器化等方式锁定环境，确保系统的稳定运行。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8810" y="315595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数据泛化与安全合规风险</a:t>
            </a:r>
            <a:endParaRPr lang="en-US" sz="16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8C270A-4833-6C0C-A619-112C30AF26B6}"/>
              </a:ext>
            </a:extLst>
          </p:cNvPr>
          <p:cNvPicPr>
            <a:picLocks/>
          </p:cNvPicPr>
          <p:nvPr/>
        </p:nvPicPr>
        <p:blipFill>
          <a:blip r:embed="rId3"/>
          <a:srcRect l="40558" t="12072" r="33709" b="43461"/>
          <a:stretch>
            <a:fillRect/>
          </a:stretch>
        </p:blipFill>
        <p:spPr>
          <a:xfrm>
            <a:off x="-1534477" y="2157142"/>
            <a:ext cx="3376295" cy="3045571"/>
          </a:xfrm>
          <a:prstGeom prst="rect">
            <a:avLst/>
          </a:prstGeom>
        </p:spPr>
      </p:pic>
      <p:sp>
        <p:nvSpPr>
          <p:cNvPr id="32" name="Shape 4">
            <a:extLst>
              <a:ext uri="{FF2B5EF4-FFF2-40B4-BE49-F238E27FC236}">
                <a16:creationId xmlns:a16="http://schemas.microsoft.com/office/drawing/2014/main" id="{10AA7BD1-6116-75EC-4D5D-5C162207BFD9}"/>
              </a:ext>
            </a:extLst>
          </p:cNvPr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4646BA08-B234-2858-57EF-009B0D7F1409}"/>
              </a:ext>
            </a:extLst>
          </p:cNvPr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A08ADC16-1853-C452-CB9A-8FDCC0EA0005}"/>
              </a:ext>
            </a:extLst>
          </p:cNvPr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4176001E-D5E0-BF89-8E2A-5D64E9009428}"/>
              </a:ext>
            </a:extLst>
          </p:cNvPr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77ECD663-AFAF-2411-D7BA-952830D26312}"/>
              </a:ext>
            </a:extLst>
          </p:cNvPr>
          <p:cNvSpPr/>
          <p:nvPr/>
        </p:nvSpPr>
        <p:spPr>
          <a:xfrm>
            <a:off x="2846705" y="1313815"/>
            <a:ext cx="5918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4AC57FF5-0F3E-5096-F19A-2610F13F95C6}"/>
              </a:ext>
            </a:extLst>
          </p:cNvPr>
          <p:cNvSpPr/>
          <p:nvPr/>
        </p:nvSpPr>
        <p:spPr>
          <a:xfrm>
            <a:off x="3167380" y="5291455"/>
            <a:ext cx="6673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1B4BA8B-FDAD-7FD7-3564-B850D8C31E8C}"/>
              </a:ext>
            </a:extLst>
          </p:cNvPr>
          <p:cNvPicPr>
            <a:picLocks/>
          </p:cNvPicPr>
          <p:nvPr/>
        </p:nvPicPr>
        <p:blipFill>
          <a:blip r:embed="rId3"/>
          <a:srcRect l="56645" t="12072" r="20048" b="43461"/>
          <a:stretch>
            <a:fillRect/>
          </a:stretch>
        </p:blipFill>
        <p:spPr>
          <a:xfrm>
            <a:off x="380365" y="2143966"/>
            <a:ext cx="3058160" cy="3045571"/>
          </a:xfrm>
          <a:prstGeom prst="ellipse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规划与展望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DE7D5-9EE3-EA7F-AF87-51210FD95C05}"/>
              </a:ext>
            </a:extLst>
          </p:cNvPr>
          <p:cNvPicPr>
            <a:picLocks/>
          </p:cNvPicPr>
          <p:nvPr/>
        </p:nvPicPr>
        <p:blipFill>
          <a:blip r:embed="rId3"/>
          <a:srcRect l="-542" t="-130" r="7620" b="30558"/>
          <a:stretch>
            <a:fillRect/>
          </a:stretch>
        </p:blipFill>
        <p:spPr>
          <a:xfrm>
            <a:off x="-71120" y="0"/>
            <a:ext cx="12263120" cy="476503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02-d0shp7k75iks832je45g.png"/>
          <p:cNvPicPr>
            <a:picLocks noChangeAspect="1"/>
          </p:cNvPicPr>
          <p:nvPr/>
        </p:nvPicPr>
        <p:blipFill>
          <a:blip r:embed="rId3"/>
          <a:srcRect l="20" r="2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295C74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219450"/>
            <a:ext cx="3194685" cy="284543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71720" y="3219450"/>
            <a:ext cx="3194685" cy="2845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244850"/>
            <a:ext cx="3157220" cy="2833370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93100" y="3244850"/>
            <a:ext cx="3157220" cy="2833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75085" y="-681795"/>
            <a:ext cx="72000" cy="5166995"/>
          </a:xfrm>
          <a:prstGeom prst="parallelogram">
            <a:avLst/>
          </a:prstGeom>
          <a:gradFill flip="none" rotWithShape="1">
            <a:gsLst>
              <a:gs pos="0">
                <a:srgbClr val="A8CFE0">
                  <a:alpha val="0"/>
                </a:srgbClr>
              </a:gs>
              <a:gs pos="28000">
                <a:srgbClr val="A8CFE0">
                  <a:alpha val="0"/>
                </a:srgbClr>
              </a:gs>
              <a:gs pos="100000">
                <a:srgbClr val="3178A1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75085" y="-681795"/>
            <a:ext cx="7200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02505" y="1382395"/>
            <a:ext cx="45510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解释性可视化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02505" y="1976755"/>
            <a:ext cx="6647815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未来我们将引入SHAP解释性可视化和大屏展示，帮助医生更好地理解模型的决策过程，提高模型的可解释性。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032000" y="179324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48250" y="35261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CI/CD部署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13750" y="35261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隐私合规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48250" y="393509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我们将全面采用容器化技术，并接入CI/CD流程，实现一键灰度发布，提高项目的部署效率和稳定性。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13750" y="393509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我们将完成隐私审计，并通过三级等保认证，确保项目符合医疗行业的隐私合规要求，为项目的广泛应用奠定基础。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8810" y="46990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解释性可视化与CI/CD部署规划</a:t>
            </a:r>
            <a:endParaRPr lang="en-US" sz="1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总结与Q&amp;A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1F59B1-92E0-028E-54CC-EAFBCB47F685}"/>
              </a:ext>
            </a:extLst>
          </p:cNvPr>
          <p:cNvPicPr>
            <a:picLocks/>
          </p:cNvPicPr>
          <p:nvPr/>
        </p:nvPicPr>
        <p:blipFill>
          <a:blip r:embed="rId4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56175" y="2925445"/>
            <a:ext cx="6500495" cy="1539875"/>
          </a:xfrm>
          <a:prstGeom prst="roundRect">
            <a:avLst>
              <a:gd name="adj" fmla="val 11000"/>
            </a:avLst>
          </a:prstGeom>
          <a:solidFill>
            <a:srgbClr val="079F92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956175" y="2925445"/>
            <a:ext cx="6500495" cy="1539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56175" y="1461770"/>
            <a:ext cx="6500495" cy="1339215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4956175" y="1461770"/>
            <a:ext cx="6500495" cy="1339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5965" y="1255395"/>
            <a:ext cx="10720070" cy="1545590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35965" y="1255395"/>
            <a:ext cx="10720070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5965" y="2931160"/>
            <a:ext cx="10720705" cy="1545590"/>
          </a:xfrm>
          <a:prstGeom prst="roundRect">
            <a:avLst>
              <a:gd name="adj" fmla="val 11000"/>
            </a:avLst>
          </a:prstGeom>
          <a:solidFill>
            <a:srgbClr val="6DAECC"/>
          </a:solidFill>
          <a:ln w="19050">
            <a:solidFill>
              <a:srgbClr val="E1EFF5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35965" y="2931160"/>
            <a:ext cx="10720705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6600" y="4594860"/>
            <a:ext cx="10720070" cy="1590675"/>
          </a:xfrm>
          <a:prstGeom prst="roundRect">
            <a:avLst>
              <a:gd name="adj" fmla="val 10289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36600" y="4594860"/>
            <a:ext cx="10720070" cy="1590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9005" y="3617595"/>
            <a:ext cx="10249200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我们采用了CatBoost+SMOTENC技术路线，并通过严谨的验证流程，确保了模型的高性能和稳定性。最终，我们交付了一个双API可运行的系统，实现了医疗早筛的价值。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9005" y="1496695"/>
            <a:ext cx="102492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目标复盘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9005" y="1983740"/>
            <a:ext cx="10249200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我们的项目以零漏诊为目标，通过采用先进的技术路线，成功实现了AUC0.998和Recall1.00的优异性能，达到了预期目标。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9005" y="3118485"/>
            <a:ext cx="102492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方法与结果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9005" y="4831080"/>
            <a:ext cx="102492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价值与展望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005" y="5386705"/>
            <a:ext cx="10249200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本项目不仅在技术上取得了突破，还在医疗早筛领域具有重要的应用价值。未来，我们将继续优化系统，拓展功能，为医疗行业的发展贡献力量。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8810" y="46990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目标方法结果价值复盘与答疑</a:t>
            </a:r>
            <a:endParaRPr lang="en-US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1C269FA-18D4-2177-9DF0-F5629853020F}"/>
              </a:ext>
            </a:extLst>
          </p:cNvPr>
          <p:cNvPicPr>
            <a:picLocks/>
          </p:cNvPicPr>
          <p:nvPr/>
        </p:nvPicPr>
        <p:blipFill>
          <a:blip r:embed="rId3"/>
          <a:srcRect r="7079"/>
          <a:stretch>
            <a:fillRect/>
          </a:stretch>
        </p:blipFill>
        <p:spPr>
          <a:xfrm>
            <a:off x="0" y="8914"/>
            <a:ext cx="12192000" cy="68490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时间:2025.09.05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9605" y="269240"/>
            <a:ext cx="40640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15260" y="336677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27898" y="2035810"/>
            <a:ext cx="7736205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D291921-4214-2DE3-BE94-B1C5D5D9AEAA}"/>
              </a:ext>
            </a:extLst>
          </p:cNvPr>
          <p:cNvPicPr>
            <a:picLocks/>
          </p:cNvPicPr>
          <p:nvPr/>
        </p:nvPicPr>
        <p:blipFill>
          <a:blip r:embed="rId3"/>
          <a:srcRect l="40558" t="12072" r="33709" b="43461"/>
          <a:stretch>
            <a:fillRect/>
          </a:stretch>
        </p:blipFill>
        <p:spPr>
          <a:xfrm>
            <a:off x="-1534477" y="2157142"/>
            <a:ext cx="3376295" cy="3045571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-3597910" y="1632942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295C74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846705" y="1313815"/>
            <a:ext cx="5918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27170" y="3285490"/>
            <a:ext cx="642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67380" y="5291455"/>
            <a:ext cx="6673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10685" y="1246505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医疗早筛需求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10685" y="1703070"/>
            <a:ext cx="68389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在医疗领域，早期筛查与预警对于疾病的防控至关重要。尤其是对于一些慢性疾病，如心脏病和甲状腺疾病，早期发现可以有效提高治愈率和患者的生活质量。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27170" y="5546725"/>
            <a:ext cx="68395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项目成果将以Flask API的形式实现落地应用，同时配备简易前端页面，方便用户输入数据并获取预测结果。此外，模型能够自动加载，确保系统的高效运行。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27170" y="5089525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落地应用形态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859020" y="3302000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项目目标设定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59020" y="3758565"/>
            <a:ext cx="68389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本项目旨在通过机器学习技术，显著提高健康与疾病状态的识别准确率，尤其关注降低健康人群的漏诊率。为此，我们设定了AUC值达到0.99及以上的量化目标。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8810" y="315595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医疗早筛零漏诊需求与项目目标</a:t>
            </a:r>
            <a:endParaRPr lang="en-US" sz="16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B0B3B49-5595-17C2-5432-560821BEAF1A}"/>
              </a:ext>
            </a:extLst>
          </p:cNvPr>
          <p:cNvPicPr>
            <a:picLocks/>
          </p:cNvPicPr>
          <p:nvPr/>
        </p:nvPicPr>
        <p:blipFill>
          <a:blip r:embed="rId3"/>
          <a:srcRect l="56645" t="12072" r="20048" b="43461"/>
          <a:stretch>
            <a:fillRect/>
          </a:stretch>
        </p:blipFill>
        <p:spPr>
          <a:xfrm>
            <a:off x="312738" y="2151090"/>
            <a:ext cx="3058160" cy="3045571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642870" y="3628390"/>
            <a:ext cx="1999615" cy="1992630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ln w="6350">
            <a:gradFill>
              <a:gsLst>
                <a:gs pos="0">
                  <a:schemeClr val="accent1">
                    <a:alpha val="4100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AE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1930400" y="1611630"/>
            <a:ext cx="2159000" cy="215900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336800" y="2018665"/>
            <a:ext cx="1346835" cy="134683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6350"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alpha val="42000"/>
                  </a:schemeClr>
                </a:gs>
              </a:gsLst>
              <a:lin ang="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AE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104265" y="3052445"/>
            <a:ext cx="1626870" cy="1625600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6350">
            <a:gradFill>
              <a:gsLst>
                <a:gs pos="0">
                  <a:schemeClr val="accent1">
                    <a:alpha val="25000"/>
                  </a:schemeClr>
                </a:gs>
                <a:gs pos="100000">
                  <a:schemeClr val="accent1">
                    <a:alpha val="73000"/>
                  </a:schemeClr>
                </a:gs>
              </a:gsLst>
              <a:lin ang="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AE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环形箭头 6"/>
          <p:cNvSpPr/>
          <p:nvPr>
            <p:custDataLst>
              <p:tags r:id="rId6"/>
            </p:custDataLst>
          </p:nvPr>
        </p:nvSpPr>
        <p:spPr>
          <a:xfrm flipH="1">
            <a:off x="755015" y="2654935"/>
            <a:ext cx="2423160" cy="242316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214880" y="3197860"/>
            <a:ext cx="2856230" cy="2855595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373120" y="4441825"/>
            <a:ext cx="539115" cy="36576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2858770" y="2512695"/>
            <a:ext cx="300990" cy="35814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725930" y="3687445"/>
            <a:ext cx="383540" cy="35623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6403453" y="3908750"/>
            <a:ext cx="5100207" cy="351191"/>
          </a:xfrm>
          <a:prstGeom prst="rect">
            <a:avLst/>
          </a:prstGeom>
          <a:noFill/>
        </p:spPr>
        <p:txBody>
          <a:bodyPr wrap="square" lIns="0" tIns="0" rIns="0" bIns="36195" rtlCol="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178A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数据分析工程师：谢焱宁</a:t>
            </a: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6403453" y="4260576"/>
            <a:ext cx="5100207" cy="700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数据探索、数据清洗、特征工程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  <p:sp>
        <p:nvSpPr>
          <p:cNvPr id="5" name="矩形 2"/>
          <p:cNvSpPr/>
          <p:nvPr>
            <p:custDataLst>
              <p:tags r:id="rId13"/>
            </p:custDataLst>
          </p:nvPr>
        </p:nvSpPr>
        <p:spPr>
          <a:xfrm>
            <a:off x="6403453" y="2712288"/>
            <a:ext cx="5100207" cy="351191"/>
          </a:xfrm>
          <a:prstGeom prst="rect">
            <a:avLst/>
          </a:prstGeom>
          <a:noFill/>
        </p:spPr>
        <p:txBody>
          <a:bodyPr wrap="square" lIns="0" tIns="0" rIns="0" bIns="36195" rtlCol="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数据分析工程师：庄璟武</a:t>
            </a: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6403453" y="3064114"/>
            <a:ext cx="5100207" cy="700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数据探索与可视化、特征重要性分析、模型性能可视化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6403453" y="1515825"/>
            <a:ext cx="5100207" cy="351191"/>
          </a:xfrm>
          <a:prstGeom prst="rect">
            <a:avLst/>
          </a:prstGeom>
          <a:noFill/>
        </p:spPr>
        <p:txBody>
          <a:bodyPr wrap="square" lIns="0" tIns="0" rIns="0" bIns="36195" rtlCol="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项目组长：赵超文</a:t>
            </a: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6403453" y="1867651"/>
            <a:ext cx="5100207" cy="700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项目统筹、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Web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前端开发、模型优化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6403453" y="5105212"/>
            <a:ext cx="5100207" cy="351191"/>
          </a:xfrm>
          <a:prstGeom prst="rect">
            <a:avLst/>
          </a:prstGeom>
          <a:noFill/>
        </p:spPr>
        <p:txBody>
          <a:bodyPr wrap="square" lIns="0" tIns="0" rIns="0" bIns="36195" rtlCol="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1C427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AI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1C427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开发工程师：成锦勋</a:t>
            </a:r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6403453" y="5457038"/>
            <a:ext cx="5100207" cy="700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</a:rPr>
              <a:t>模型训练、超参数调优、模型评估</a:t>
            </a:r>
          </a:p>
        </p:txBody>
      </p:sp>
      <p:sp>
        <p:nvSpPr>
          <p:cNvPr id="185" name="任意多边形: 形状 68"/>
          <p:cNvSpPr/>
          <p:nvPr>
            <p:custDataLst>
              <p:tags r:id="rId19"/>
            </p:custDataLst>
          </p:nvPr>
        </p:nvSpPr>
        <p:spPr>
          <a:xfrm>
            <a:off x="5295900" y="1628867"/>
            <a:ext cx="804627" cy="710638"/>
          </a:xfrm>
          <a:custGeom>
            <a:avLst/>
            <a:gdLst>
              <a:gd name="connsiteX0" fmla="*/ 1124334 w 1913133"/>
              <a:gd name="connsiteY0" fmla="*/ 0 h 1687350"/>
              <a:gd name="connsiteX1" fmla="*/ 1442663 w 1913133"/>
              <a:gd name="connsiteY1" fmla="*/ 1 h 1687350"/>
              <a:gd name="connsiteX2" fmla="*/ 1442664 w 1913133"/>
              <a:gd name="connsiteY2" fmla="*/ 3611 h 1687350"/>
              <a:gd name="connsiteX3" fmla="*/ 1600573 w 1913133"/>
              <a:gd name="connsiteY3" fmla="*/ 277115 h 1687350"/>
              <a:gd name="connsiteX4" fmla="*/ 1589583 w 1913133"/>
              <a:gd name="connsiteY4" fmla="*/ 283461 h 1687350"/>
              <a:gd name="connsiteX5" fmla="*/ 1913133 w 1913133"/>
              <a:gd name="connsiteY5" fmla="*/ 843854 h 1687350"/>
              <a:gd name="connsiteX6" fmla="*/ 1911736 w 1913133"/>
              <a:gd name="connsiteY6" fmla="*/ 846378 h 1687350"/>
              <a:gd name="connsiteX7" fmla="*/ 1434807 w 1913133"/>
              <a:gd name="connsiteY7" fmla="*/ 1672444 h 1687350"/>
              <a:gd name="connsiteX8" fmla="*/ 789080 w 1913133"/>
              <a:gd name="connsiteY8" fmla="*/ 1672441 h 1687350"/>
              <a:gd name="connsiteX9" fmla="*/ 789079 w 1913133"/>
              <a:gd name="connsiteY9" fmla="*/ 1687350 h 1687350"/>
              <a:gd name="connsiteX10" fmla="*/ 470750 w 1913133"/>
              <a:gd name="connsiteY10" fmla="*/ 1687349 h 1687350"/>
              <a:gd name="connsiteX11" fmla="*/ 470751 w 1913133"/>
              <a:gd name="connsiteY11" fmla="*/ 1682967 h 1687350"/>
              <a:gd name="connsiteX12" fmla="*/ 312256 w 1913133"/>
              <a:gd name="connsiteY12" fmla="*/ 1408449 h 1687350"/>
              <a:gd name="connsiteX13" fmla="*/ 322520 w 1913133"/>
              <a:gd name="connsiteY13" fmla="*/ 1402524 h 1687350"/>
              <a:gd name="connsiteX14" fmla="*/ 0 w 1913133"/>
              <a:gd name="connsiteY14" fmla="*/ 843857 h 1687350"/>
              <a:gd name="connsiteX15" fmla="*/ 1398 w 1913133"/>
              <a:gd name="connsiteY15" fmla="*/ 841407 h 1687350"/>
              <a:gd name="connsiteX16" fmla="*/ 478328 w 1913133"/>
              <a:gd name="connsiteY16" fmla="*/ 15354 h 1687350"/>
              <a:gd name="connsiteX17" fmla="*/ 1124334 w 1913133"/>
              <a:gd name="connsiteY17" fmla="*/ 15353 h 1687350"/>
              <a:gd name="connsiteX18" fmla="*/ 1124334 w 1913133"/>
              <a:gd name="connsiteY18" fmla="*/ 0 h 1687350"/>
              <a:gd name="connsiteX19" fmla="*/ 483734 w 1913133"/>
              <a:gd name="connsiteY19" fmla="*/ 25208 h 1687350"/>
              <a:gd name="connsiteX20" fmla="*/ 11077 w 1913133"/>
              <a:gd name="connsiteY20" fmla="*/ 843855 h 1687350"/>
              <a:gd name="connsiteX21" fmla="*/ 330922 w 1913133"/>
              <a:gd name="connsiteY21" fmla="*/ 1397672 h 1687350"/>
              <a:gd name="connsiteX22" fmla="*/ 351087 w 1913133"/>
              <a:gd name="connsiteY22" fmla="*/ 1386031 h 1687350"/>
              <a:gd name="connsiteX23" fmla="*/ 499168 w 1913133"/>
              <a:gd name="connsiteY23" fmla="*/ 1642511 h 1687350"/>
              <a:gd name="connsiteX24" fmla="*/ 789080 w 1913133"/>
              <a:gd name="connsiteY24" fmla="*/ 1642511 h 1687350"/>
              <a:gd name="connsiteX25" fmla="*/ 789078 w 1913133"/>
              <a:gd name="connsiteY25" fmla="*/ 1662578 h 1687350"/>
              <a:gd name="connsiteX26" fmla="*/ 1429220 w 1913133"/>
              <a:gd name="connsiteY26" fmla="*/ 1662578 h 1687350"/>
              <a:gd name="connsiteX27" fmla="*/ 1901880 w 1913133"/>
              <a:gd name="connsiteY27" fmla="*/ 843854 h 1687350"/>
              <a:gd name="connsiteX28" fmla="*/ 1581137 w 1913133"/>
              <a:gd name="connsiteY28" fmla="*/ 288333 h 1687350"/>
              <a:gd name="connsiteX29" fmla="*/ 1561741 w 1913133"/>
              <a:gd name="connsiteY29" fmla="*/ 299533 h 1687350"/>
              <a:gd name="connsiteX30" fmla="*/ 1414693 w 1913133"/>
              <a:gd name="connsiteY30" fmla="*/ 44834 h 1687350"/>
              <a:gd name="connsiteX31" fmla="*/ 1124332 w 1913133"/>
              <a:gd name="connsiteY31" fmla="*/ 44839 h 1687350"/>
              <a:gd name="connsiteX32" fmla="*/ 1124334 w 1913133"/>
              <a:gd name="connsiteY32" fmla="*/ 25210 h 1687350"/>
              <a:gd name="connsiteX33" fmla="*/ 483734 w 1913133"/>
              <a:gd name="connsiteY33" fmla="*/ 25208 h 16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13133" h="1687350">
                <a:moveTo>
                  <a:pt x="1124334" y="0"/>
                </a:moveTo>
                <a:lnTo>
                  <a:pt x="1442663" y="1"/>
                </a:lnTo>
                <a:lnTo>
                  <a:pt x="1442664" y="3611"/>
                </a:lnTo>
                <a:lnTo>
                  <a:pt x="1600573" y="277115"/>
                </a:lnTo>
                <a:lnTo>
                  <a:pt x="1589583" y="283461"/>
                </a:lnTo>
                <a:lnTo>
                  <a:pt x="1913133" y="843854"/>
                </a:lnTo>
                <a:lnTo>
                  <a:pt x="1911736" y="846378"/>
                </a:lnTo>
                <a:lnTo>
                  <a:pt x="1434807" y="1672444"/>
                </a:lnTo>
                <a:lnTo>
                  <a:pt x="789080" y="1672441"/>
                </a:lnTo>
                <a:lnTo>
                  <a:pt x="789079" y="1687350"/>
                </a:lnTo>
                <a:lnTo>
                  <a:pt x="470750" y="1687349"/>
                </a:lnTo>
                <a:lnTo>
                  <a:pt x="470751" y="1682967"/>
                </a:lnTo>
                <a:lnTo>
                  <a:pt x="312256" y="1408449"/>
                </a:lnTo>
                <a:lnTo>
                  <a:pt x="322520" y="1402524"/>
                </a:lnTo>
                <a:lnTo>
                  <a:pt x="0" y="843857"/>
                </a:lnTo>
                <a:lnTo>
                  <a:pt x="1398" y="841407"/>
                </a:lnTo>
                <a:lnTo>
                  <a:pt x="478328" y="15354"/>
                </a:lnTo>
                <a:lnTo>
                  <a:pt x="1124334" y="15353"/>
                </a:lnTo>
                <a:lnTo>
                  <a:pt x="1124334" y="0"/>
                </a:lnTo>
                <a:close/>
                <a:moveTo>
                  <a:pt x="483734" y="25208"/>
                </a:moveTo>
                <a:lnTo>
                  <a:pt x="11077" y="843855"/>
                </a:lnTo>
                <a:lnTo>
                  <a:pt x="330922" y="1397672"/>
                </a:lnTo>
                <a:lnTo>
                  <a:pt x="351087" y="1386031"/>
                </a:lnTo>
                <a:lnTo>
                  <a:pt x="499168" y="1642511"/>
                </a:lnTo>
                <a:lnTo>
                  <a:pt x="789080" y="1642511"/>
                </a:lnTo>
                <a:lnTo>
                  <a:pt x="789078" y="1662578"/>
                </a:lnTo>
                <a:lnTo>
                  <a:pt x="1429220" y="1662578"/>
                </a:lnTo>
                <a:lnTo>
                  <a:pt x="1901880" y="843854"/>
                </a:lnTo>
                <a:lnTo>
                  <a:pt x="1581137" y="288333"/>
                </a:lnTo>
                <a:lnTo>
                  <a:pt x="1561741" y="299533"/>
                </a:lnTo>
                <a:lnTo>
                  <a:pt x="1414693" y="44834"/>
                </a:lnTo>
                <a:lnTo>
                  <a:pt x="1124332" y="44839"/>
                </a:lnTo>
                <a:lnTo>
                  <a:pt x="1124334" y="25210"/>
                </a:lnTo>
                <a:lnTo>
                  <a:pt x="483734" y="2520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DAEC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01</a:t>
            </a:r>
          </a:p>
        </p:txBody>
      </p:sp>
      <p:sp>
        <p:nvSpPr>
          <p:cNvPr id="8" name="任意多边形: 形状 68"/>
          <p:cNvSpPr/>
          <p:nvPr>
            <p:custDataLst>
              <p:tags r:id="rId20"/>
            </p:custDataLst>
          </p:nvPr>
        </p:nvSpPr>
        <p:spPr>
          <a:xfrm>
            <a:off x="5296535" y="2806912"/>
            <a:ext cx="804627" cy="710638"/>
          </a:xfrm>
          <a:custGeom>
            <a:avLst/>
            <a:gdLst>
              <a:gd name="connsiteX0" fmla="*/ 1124334 w 1913133"/>
              <a:gd name="connsiteY0" fmla="*/ 0 h 1687350"/>
              <a:gd name="connsiteX1" fmla="*/ 1442663 w 1913133"/>
              <a:gd name="connsiteY1" fmla="*/ 1 h 1687350"/>
              <a:gd name="connsiteX2" fmla="*/ 1442664 w 1913133"/>
              <a:gd name="connsiteY2" fmla="*/ 3611 h 1687350"/>
              <a:gd name="connsiteX3" fmla="*/ 1600573 w 1913133"/>
              <a:gd name="connsiteY3" fmla="*/ 277115 h 1687350"/>
              <a:gd name="connsiteX4" fmla="*/ 1589583 w 1913133"/>
              <a:gd name="connsiteY4" fmla="*/ 283461 h 1687350"/>
              <a:gd name="connsiteX5" fmla="*/ 1913133 w 1913133"/>
              <a:gd name="connsiteY5" fmla="*/ 843854 h 1687350"/>
              <a:gd name="connsiteX6" fmla="*/ 1911736 w 1913133"/>
              <a:gd name="connsiteY6" fmla="*/ 846378 h 1687350"/>
              <a:gd name="connsiteX7" fmla="*/ 1434807 w 1913133"/>
              <a:gd name="connsiteY7" fmla="*/ 1672444 h 1687350"/>
              <a:gd name="connsiteX8" fmla="*/ 789080 w 1913133"/>
              <a:gd name="connsiteY8" fmla="*/ 1672441 h 1687350"/>
              <a:gd name="connsiteX9" fmla="*/ 789079 w 1913133"/>
              <a:gd name="connsiteY9" fmla="*/ 1687350 h 1687350"/>
              <a:gd name="connsiteX10" fmla="*/ 470750 w 1913133"/>
              <a:gd name="connsiteY10" fmla="*/ 1687349 h 1687350"/>
              <a:gd name="connsiteX11" fmla="*/ 470751 w 1913133"/>
              <a:gd name="connsiteY11" fmla="*/ 1682967 h 1687350"/>
              <a:gd name="connsiteX12" fmla="*/ 312256 w 1913133"/>
              <a:gd name="connsiteY12" fmla="*/ 1408449 h 1687350"/>
              <a:gd name="connsiteX13" fmla="*/ 322520 w 1913133"/>
              <a:gd name="connsiteY13" fmla="*/ 1402524 h 1687350"/>
              <a:gd name="connsiteX14" fmla="*/ 0 w 1913133"/>
              <a:gd name="connsiteY14" fmla="*/ 843857 h 1687350"/>
              <a:gd name="connsiteX15" fmla="*/ 1398 w 1913133"/>
              <a:gd name="connsiteY15" fmla="*/ 841407 h 1687350"/>
              <a:gd name="connsiteX16" fmla="*/ 478328 w 1913133"/>
              <a:gd name="connsiteY16" fmla="*/ 15354 h 1687350"/>
              <a:gd name="connsiteX17" fmla="*/ 1124334 w 1913133"/>
              <a:gd name="connsiteY17" fmla="*/ 15353 h 1687350"/>
              <a:gd name="connsiteX18" fmla="*/ 1124334 w 1913133"/>
              <a:gd name="connsiteY18" fmla="*/ 0 h 1687350"/>
              <a:gd name="connsiteX19" fmla="*/ 483734 w 1913133"/>
              <a:gd name="connsiteY19" fmla="*/ 25208 h 1687350"/>
              <a:gd name="connsiteX20" fmla="*/ 11077 w 1913133"/>
              <a:gd name="connsiteY20" fmla="*/ 843855 h 1687350"/>
              <a:gd name="connsiteX21" fmla="*/ 330922 w 1913133"/>
              <a:gd name="connsiteY21" fmla="*/ 1397672 h 1687350"/>
              <a:gd name="connsiteX22" fmla="*/ 351087 w 1913133"/>
              <a:gd name="connsiteY22" fmla="*/ 1386031 h 1687350"/>
              <a:gd name="connsiteX23" fmla="*/ 499168 w 1913133"/>
              <a:gd name="connsiteY23" fmla="*/ 1642511 h 1687350"/>
              <a:gd name="connsiteX24" fmla="*/ 789080 w 1913133"/>
              <a:gd name="connsiteY24" fmla="*/ 1642511 h 1687350"/>
              <a:gd name="connsiteX25" fmla="*/ 789078 w 1913133"/>
              <a:gd name="connsiteY25" fmla="*/ 1662578 h 1687350"/>
              <a:gd name="connsiteX26" fmla="*/ 1429220 w 1913133"/>
              <a:gd name="connsiteY26" fmla="*/ 1662578 h 1687350"/>
              <a:gd name="connsiteX27" fmla="*/ 1901880 w 1913133"/>
              <a:gd name="connsiteY27" fmla="*/ 843854 h 1687350"/>
              <a:gd name="connsiteX28" fmla="*/ 1581137 w 1913133"/>
              <a:gd name="connsiteY28" fmla="*/ 288333 h 1687350"/>
              <a:gd name="connsiteX29" fmla="*/ 1561741 w 1913133"/>
              <a:gd name="connsiteY29" fmla="*/ 299533 h 1687350"/>
              <a:gd name="connsiteX30" fmla="*/ 1414693 w 1913133"/>
              <a:gd name="connsiteY30" fmla="*/ 44834 h 1687350"/>
              <a:gd name="connsiteX31" fmla="*/ 1124332 w 1913133"/>
              <a:gd name="connsiteY31" fmla="*/ 44839 h 1687350"/>
              <a:gd name="connsiteX32" fmla="*/ 1124334 w 1913133"/>
              <a:gd name="connsiteY32" fmla="*/ 25210 h 1687350"/>
              <a:gd name="connsiteX33" fmla="*/ 483734 w 1913133"/>
              <a:gd name="connsiteY33" fmla="*/ 25208 h 16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13133" h="1687350">
                <a:moveTo>
                  <a:pt x="1124334" y="0"/>
                </a:moveTo>
                <a:lnTo>
                  <a:pt x="1442663" y="1"/>
                </a:lnTo>
                <a:lnTo>
                  <a:pt x="1442664" y="3611"/>
                </a:lnTo>
                <a:lnTo>
                  <a:pt x="1600573" y="277115"/>
                </a:lnTo>
                <a:lnTo>
                  <a:pt x="1589583" y="283461"/>
                </a:lnTo>
                <a:lnTo>
                  <a:pt x="1913133" y="843854"/>
                </a:lnTo>
                <a:lnTo>
                  <a:pt x="1911736" y="846378"/>
                </a:lnTo>
                <a:lnTo>
                  <a:pt x="1434807" y="1672444"/>
                </a:lnTo>
                <a:lnTo>
                  <a:pt x="789080" y="1672441"/>
                </a:lnTo>
                <a:lnTo>
                  <a:pt x="789079" y="1687350"/>
                </a:lnTo>
                <a:lnTo>
                  <a:pt x="470750" y="1687349"/>
                </a:lnTo>
                <a:lnTo>
                  <a:pt x="470751" y="1682967"/>
                </a:lnTo>
                <a:lnTo>
                  <a:pt x="312256" y="1408449"/>
                </a:lnTo>
                <a:lnTo>
                  <a:pt x="322520" y="1402524"/>
                </a:lnTo>
                <a:lnTo>
                  <a:pt x="0" y="843857"/>
                </a:lnTo>
                <a:lnTo>
                  <a:pt x="1398" y="841407"/>
                </a:lnTo>
                <a:lnTo>
                  <a:pt x="478328" y="15354"/>
                </a:lnTo>
                <a:lnTo>
                  <a:pt x="1124334" y="15353"/>
                </a:lnTo>
                <a:lnTo>
                  <a:pt x="1124334" y="0"/>
                </a:lnTo>
                <a:close/>
                <a:moveTo>
                  <a:pt x="483734" y="25208"/>
                </a:moveTo>
                <a:lnTo>
                  <a:pt x="11077" y="843855"/>
                </a:lnTo>
                <a:lnTo>
                  <a:pt x="330922" y="1397672"/>
                </a:lnTo>
                <a:lnTo>
                  <a:pt x="351087" y="1386031"/>
                </a:lnTo>
                <a:lnTo>
                  <a:pt x="499168" y="1642511"/>
                </a:lnTo>
                <a:lnTo>
                  <a:pt x="789080" y="1642511"/>
                </a:lnTo>
                <a:lnTo>
                  <a:pt x="789078" y="1662578"/>
                </a:lnTo>
                <a:lnTo>
                  <a:pt x="1429220" y="1662578"/>
                </a:lnTo>
                <a:lnTo>
                  <a:pt x="1901880" y="843854"/>
                </a:lnTo>
                <a:lnTo>
                  <a:pt x="1581137" y="288333"/>
                </a:lnTo>
                <a:lnTo>
                  <a:pt x="1561741" y="299533"/>
                </a:lnTo>
                <a:lnTo>
                  <a:pt x="1414693" y="44834"/>
                </a:lnTo>
                <a:lnTo>
                  <a:pt x="1124332" y="44839"/>
                </a:lnTo>
                <a:lnTo>
                  <a:pt x="1124334" y="25210"/>
                </a:lnTo>
                <a:lnTo>
                  <a:pt x="483734" y="2520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02</a:t>
            </a:r>
          </a:p>
        </p:txBody>
      </p:sp>
      <p:sp>
        <p:nvSpPr>
          <p:cNvPr id="10" name="任意多边形: 形状 68"/>
          <p:cNvSpPr/>
          <p:nvPr>
            <p:custDataLst>
              <p:tags r:id="rId21"/>
            </p:custDataLst>
          </p:nvPr>
        </p:nvSpPr>
        <p:spPr>
          <a:xfrm>
            <a:off x="5296535" y="4003375"/>
            <a:ext cx="804627" cy="710638"/>
          </a:xfrm>
          <a:custGeom>
            <a:avLst/>
            <a:gdLst>
              <a:gd name="connsiteX0" fmla="*/ 1124334 w 1913133"/>
              <a:gd name="connsiteY0" fmla="*/ 0 h 1687350"/>
              <a:gd name="connsiteX1" fmla="*/ 1442663 w 1913133"/>
              <a:gd name="connsiteY1" fmla="*/ 1 h 1687350"/>
              <a:gd name="connsiteX2" fmla="*/ 1442664 w 1913133"/>
              <a:gd name="connsiteY2" fmla="*/ 3611 h 1687350"/>
              <a:gd name="connsiteX3" fmla="*/ 1600573 w 1913133"/>
              <a:gd name="connsiteY3" fmla="*/ 277115 h 1687350"/>
              <a:gd name="connsiteX4" fmla="*/ 1589583 w 1913133"/>
              <a:gd name="connsiteY4" fmla="*/ 283461 h 1687350"/>
              <a:gd name="connsiteX5" fmla="*/ 1913133 w 1913133"/>
              <a:gd name="connsiteY5" fmla="*/ 843854 h 1687350"/>
              <a:gd name="connsiteX6" fmla="*/ 1911736 w 1913133"/>
              <a:gd name="connsiteY6" fmla="*/ 846378 h 1687350"/>
              <a:gd name="connsiteX7" fmla="*/ 1434807 w 1913133"/>
              <a:gd name="connsiteY7" fmla="*/ 1672444 h 1687350"/>
              <a:gd name="connsiteX8" fmla="*/ 789080 w 1913133"/>
              <a:gd name="connsiteY8" fmla="*/ 1672441 h 1687350"/>
              <a:gd name="connsiteX9" fmla="*/ 789079 w 1913133"/>
              <a:gd name="connsiteY9" fmla="*/ 1687350 h 1687350"/>
              <a:gd name="connsiteX10" fmla="*/ 470750 w 1913133"/>
              <a:gd name="connsiteY10" fmla="*/ 1687349 h 1687350"/>
              <a:gd name="connsiteX11" fmla="*/ 470751 w 1913133"/>
              <a:gd name="connsiteY11" fmla="*/ 1682967 h 1687350"/>
              <a:gd name="connsiteX12" fmla="*/ 312256 w 1913133"/>
              <a:gd name="connsiteY12" fmla="*/ 1408449 h 1687350"/>
              <a:gd name="connsiteX13" fmla="*/ 322520 w 1913133"/>
              <a:gd name="connsiteY13" fmla="*/ 1402524 h 1687350"/>
              <a:gd name="connsiteX14" fmla="*/ 0 w 1913133"/>
              <a:gd name="connsiteY14" fmla="*/ 843857 h 1687350"/>
              <a:gd name="connsiteX15" fmla="*/ 1398 w 1913133"/>
              <a:gd name="connsiteY15" fmla="*/ 841407 h 1687350"/>
              <a:gd name="connsiteX16" fmla="*/ 478328 w 1913133"/>
              <a:gd name="connsiteY16" fmla="*/ 15354 h 1687350"/>
              <a:gd name="connsiteX17" fmla="*/ 1124334 w 1913133"/>
              <a:gd name="connsiteY17" fmla="*/ 15353 h 1687350"/>
              <a:gd name="connsiteX18" fmla="*/ 1124334 w 1913133"/>
              <a:gd name="connsiteY18" fmla="*/ 0 h 1687350"/>
              <a:gd name="connsiteX19" fmla="*/ 483734 w 1913133"/>
              <a:gd name="connsiteY19" fmla="*/ 25208 h 1687350"/>
              <a:gd name="connsiteX20" fmla="*/ 11077 w 1913133"/>
              <a:gd name="connsiteY20" fmla="*/ 843855 h 1687350"/>
              <a:gd name="connsiteX21" fmla="*/ 330922 w 1913133"/>
              <a:gd name="connsiteY21" fmla="*/ 1397672 h 1687350"/>
              <a:gd name="connsiteX22" fmla="*/ 351087 w 1913133"/>
              <a:gd name="connsiteY22" fmla="*/ 1386031 h 1687350"/>
              <a:gd name="connsiteX23" fmla="*/ 499168 w 1913133"/>
              <a:gd name="connsiteY23" fmla="*/ 1642511 h 1687350"/>
              <a:gd name="connsiteX24" fmla="*/ 789080 w 1913133"/>
              <a:gd name="connsiteY24" fmla="*/ 1642511 h 1687350"/>
              <a:gd name="connsiteX25" fmla="*/ 789078 w 1913133"/>
              <a:gd name="connsiteY25" fmla="*/ 1662578 h 1687350"/>
              <a:gd name="connsiteX26" fmla="*/ 1429220 w 1913133"/>
              <a:gd name="connsiteY26" fmla="*/ 1662578 h 1687350"/>
              <a:gd name="connsiteX27" fmla="*/ 1901880 w 1913133"/>
              <a:gd name="connsiteY27" fmla="*/ 843854 h 1687350"/>
              <a:gd name="connsiteX28" fmla="*/ 1581137 w 1913133"/>
              <a:gd name="connsiteY28" fmla="*/ 288333 h 1687350"/>
              <a:gd name="connsiteX29" fmla="*/ 1561741 w 1913133"/>
              <a:gd name="connsiteY29" fmla="*/ 299533 h 1687350"/>
              <a:gd name="connsiteX30" fmla="*/ 1414693 w 1913133"/>
              <a:gd name="connsiteY30" fmla="*/ 44834 h 1687350"/>
              <a:gd name="connsiteX31" fmla="*/ 1124332 w 1913133"/>
              <a:gd name="connsiteY31" fmla="*/ 44839 h 1687350"/>
              <a:gd name="connsiteX32" fmla="*/ 1124334 w 1913133"/>
              <a:gd name="connsiteY32" fmla="*/ 25210 h 1687350"/>
              <a:gd name="connsiteX33" fmla="*/ 483734 w 1913133"/>
              <a:gd name="connsiteY33" fmla="*/ 25208 h 16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13133" h="1687350">
                <a:moveTo>
                  <a:pt x="1124334" y="0"/>
                </a:moveTo>
                <a:lnTo>
                  <a:pt x="1442663" y="1"/>
                </a:lnTo>
                <a:lnTo>
                  <a:pt x="1442664" y="3611"/>
                </a:lnTo>
                <a:lnTo>
                  <a:pt x="1600573" y="277115"/>
                </a:lnTo>
                <a:lnTo>
                  <a:pt x="1589583" y="283461"/>
                </a:lnTo>
                <a:lnTo>
                  <a:pt x="1913133" y="843854"/>
                </a:lnTo>
                <a:lnTo>
                  <a:pt x="1911736" y="846378"/>
                </a:lnTo>
                <a:lnTo>
                  <a:pt x="1434807" y="1672444"/>
                </a:lnTo>
                <a:lnTo>
                  <a:pt x="789080" y="1672441"/>
                </a:lnTo>
                <a:lnTo>
                  <a:pt x="789079" y="1687350"/>
                </a:lnTo>
                <a:lnTo>
                  <a:pt x="470750" y="1687349"/>
                </a:lnTo>
                <a:lnTo>
                  <a:pt x="470751" y="1682967"/>
                </a:lnTo>
                <a:lnTo>
                  <a:pt x="312256" y="1408449"/>
                </a:lnTo>
                <a:lnTo>
                  <a:pt x="322520" y="1402524"/>
                </a:lnTo>
                <a:lnTo>
                  <a:pt x="0" y="843857"/>
                </a:lnTo>
                <a:lnTo>
                  <a:pt x="1398" y="841407"/>
                </a:lnTo>
                <a:lnTo>
                  <a:pt x="478328" y="15354"/>
                </a:lnTo>
                <a:lnTo>
                  <a:pt x="1124334" y="15353"/>
                </a:lnTo>
                <a:lnTo>
                  <a:pt x="1124334" y="0"/>
                </a:lnTo>
                <a:close/>
                <a:moveTo>
                  <a:pt x="483734" y="25208"/>
                </a:moveTo>
                <a:lnTo>
                  <a:pt x="11077" y="843855"/>
                </a:lnTo>
                <a:lnTo>
                  <a:pt x="330922" y="1397672"/>
                </a:lnTo>
                <a:lnTo>
                  <a:pt x="351087" y="1386031"/>
                </a:lnTo>
                <a:lnTo>
                  <a:pt x="499168" y="1642511"/>
                </a:lnTo>
                <a:lnTo>
                  <a:pt x="789080" y="1642511"/>
                </a:lnTo>
                <a:lnTo>
                  <a:pt x="789078" y="1662578"/>
                </a:lnTo>
                <a:lnTo>
                  <a:pt x="1429220" y="1662578"/>
                </a:lnTo>
                <a:lnTo>
                  <a:pt x="1901880" y="843854"/>
                </a:lnTo>
                <a:lnTo>
                  <a:pt x="1581137" y="288333"/>
                </a:lnTo>
                <a:lnTo>
                  <a:pt x="1561741" y="299533"/>
                </a:lnTo>
                <a:lnTo>
                  <a:pt x="1414693" y="44834"/>
                </a:lnTo>
                <a:lnTo>
                  <a:pt x="1124332" y="44839"/>
                </a:lnTo>
                <a:lnTo>
                  <a:pt x="1124334" y="25210"/>
                </a:lnTo>
                <a:lnTo>
                  <a:pt x="483734" y="25208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178A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03</a:t>
            </a:r>
          </a:p>
        </p:txBody>
      </p:sp>
      <p:sp>
        <p:nvSpPr>
          <p:cNvPr id="17" name="任意多边形: 形状 68"/>
          <p:cNvSpPr/>
          <p:nvPr>
            <p:custDataLst>
              <p:tags r:id="rId22"/>
            </p:custDataLst>
          </p:nvPr>
        </p:nvSpPr>
        <p:spPr>
          <a:xfrm>
            <a:off x="5296535" y="5199837"/>
            <a:ext cx="804627" cy="710638"/>
          </a:xfrm>
          <a:custGeom>
            <a:avLst/>
            <a:gdLst>
              <a:gd name="connsiteX0" fmla="*/ 1124334 w 1913133"/>
              <a:gd name="connsiteY0" fmla="*/ 0 h 1687350"/>
              <a:gd name="connsiteX1" fmla="*/ 1442663 w 1913133"/>
              <a:gd name="connsiteY1" fmla="*/ 1 h 1687350"/>
              <a:gd name="connsiteX2" fmla="*/ 1442664 w 1913133"/>
              <a:gd name="connsiteY2" fmla="*/ 3611 h 1687350"/>
              <a:gd name="connsiteX3" fmla="*/ 1600573 w 1913133"/>
              <a:gd name="connsiteY3" fmla="*/ 277115 h 1687350"/>
              <a:gd name="connsiteX4" fmla="*/ 1589583 w 1913133"/>
              <a:gd name="connsiteY4" fmla="*/ 283461 h 1687350"/>
              <a:gd name="connsiteX5" fmla="*/ 1913133 w 1913133"/>
              <a:gd name="connsiteY5" fmla="*/ 843854 h 1687350"/>
              <a:gd name="connsiteX6" fmla="*/ 1911736 w 1913133"/>
              <a:gd name="connsiteY6" fmla="*/ 846378 h 1687350"/>
              <a:gd name="connsiteX7" fmla="*/ 1434807 w 1913133"/>
              <a:gd name="connsiteY7" fmla="*/ 1672444 h 1687350"/>
              <a:gd name="connsiteX8" fmla="*/ 789080 w 1913133"/>
              <a:gd name="connsiteY8" fmla="*/ 1672441 h 1687350"/>
              <a:gd name="connsiteX9" fmla="*/ 789079 w 1913133"/>
              <a:gd name="connsiteY9" fmla="*/ 1687350 h 1687350"/>
              <a:gd name="connsiteX10" fmla="*/ 470750 w 1913133"/>
              <a:gd name="connsiteY10" fmla="*/ 1687349 h 1687350"/>
              <a:gd name="connsiteX11" fmla="*/ 470751 w 1913133"/>
              <a:gd name="connsiteY11" fmla="*/ 1682967 h 1687350"/>
              <a:gd name="connsiteX12" fmla="*/ 312256 w 1913133"/>
              <a:gd name="connsiteY12" fmla="*/ 1408449 h 1687350"/>
              <a:gd name="connsiteX13" fmla="*/ 322520 w 1913133"/>
              <a:gd name="connsiteY13" fmla="*/ 1402524 h 1687350"/>
              <a:gd name="connsiteX14" fmla="*/ 0 w 1913133"/>
              <a:gd name="connsiteY14" fmla="*/ 843857 h 1687350"/>
              <a:gd name="connsiteX15" fmla="*/ 1398 w 1913133"/>
              <a:gd name="connsiteY15" fmla="*/ 841407 h 1687350"/>
              <a:gd name="connsiteX16" fmla="*/ 478328 w 1913133"/>
              <a:gd name="connsiteY16" fmla="*/ 15354 h 1687350"/>
              <a:gd name="connsiteX17" fmla="*/ 1124334 w 1913133"/>
              <a:gd name="connsiteY17" fmla="*/ 15353 h 1687350"/>
              <a:gd name="connsiteX18" fmla="*/ 1124334 w 1913133"/>
              <a:gd name="connsiteY18" fmla="*/ 0 h 1687350"/>
              <a:gd name="connsiteX19" fmla="*/ 483734 w 1913133"/>
              <a:gd name="connsiteY19" fmla="*/ 25208 h 1687350"/>
              <a:gd name="connsiteX20" fmla="*/ 11077 w 1913133"/>
              <a:gd name="connsiteY20" fmla="*/ 843855 h 1687350"/>
              <a:gd name="connsiteX21" fmla="*/ 330922 w 1913133"/>
              <a:gd name="connsiteY21" fmla="*/ 1397672 h 1687350"/>
              <a:gd name="connsiteX22" fmla="*/ 351087 w 1913133"/>
              <a:gd name="connsiteY22" fmla="*/ 1386031 h 1687350"/>
              <a:gd name="connsiteX23" fmla="*/ 499168 w 1913133"/>
              <a:gd name="connsiteY23" fmla="*/ 1642511 h 1687350"/>
              <a:gd name="connsiteX24" fmla="*/ 789080 w 1913133"/>
              <a:gd name="connsiteY24" fmla="*/ 1642511 h 1687350"/>
              <a:gd name="connsiteX25" fmla="*/ 789078 w 1913133"/>
              <a:gd name="connsiteY25" fmla="*/ 1662578 h 1687350"/>
              <a:gd name="connsiteX26" fmla="*/ 1429220 w 1913133"/>
              <a:gd name="connsiteY26" fmla="*/ 1662578 h 1687350"/>
              <a:gd name="connsiteX27" fmla="*/ 1901880 w 1913133"/>
              <a:gd name="connsiteY27" fmla="*/ 843854 h 1687350"/>
              <a:gd name="connsiteX28" fmla="*/ 1581137 w 1913133"/>
              <a:gd name="connsiteY28" fmla="*/ 288333 h 1687350"/>
              <a:gd name="connsiteX29" fmla="*/ 1561741 w 1913133"/>
              <a:gd name="connsiteY29" fmla="*/ 299533 h 1687350"/>
              <a:gd name="connsiteX30" fmla="*/ 1414693 w 1913133"/>
              <a:gd name="connsiteY30" fmla="*/ 44834 h 1687350"/>
              <a:gd name="connsiteX31" fmla="*/ 1124332 w 1913133"/>
              <a:gd name="connsiteY31" fmla="*/ 44839 h 1687350"/>
              <a:gd name="connsiteX32" fmla="*/ 1124334 w 1913133"/>
              <a:gd name="connsiteY32" fmla="*/ 25210 h 1687350"/>
              <a:gd name="connsiteX33" fmla="*/ 483734 w 1913133"/>
              <a:gd name="connsiteY33" fmla="*/ 25208 h 16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13133" h="1687350">
                <a:moveTo>
                  <a:pt x="1124334" y="0"/>
                </a:moveTo>
                <a:lnTo>
                  <a:pt x="1442663" y="1"/>
                </a:lnTo>
                <a:lnTo>
                  <a:pt x="1442664" y="3611"/>
                </a:lnTo>
                <a:lnTo>
                  <a:pt x="1600573" y="277115"/>
                </a:lnTo>
                <a:lnTo>
                  <a:pt x="1589583" y="283461"/>
                </a:lnTo>
                <a:lnTo>
                  <a:pt x="1913133" y="843854"/>
                </a:lnTo>
                <a:lnTo>
                  <a:pt x="1911736" y="846378"/>
                </a:lnTo>
                <a:lnTo>
                  <a:pt x="1434807" y="1672444"/>
                </a:lnTo>
                <a:lnTo>
                  <a:pt x="789080" y="1672441"/>
                </a:lnTo>
                <a:lnTo>
                  <a:pt x="789079" y="1687350"/>
                </a:lnTo>
                <a:lnTo>
                  <a:pt x="470750" y="1687349"/>
                </a:lnTo>
                <a:lnTo>
                  <a:pt x="470751" y="1682967"/>
                </a:lnTo>
                <a:lnTo>
                  <a:pt x="312256" y="1408449"/>
                </a:lnTo>
                <a:lnTo>
                  <a:pt x="322520" y="1402524"/>
                </a:lnTo>
                <a:lnTo>
                  <a:pt x="0" y="843857"/>
                </a:lnTo>
                <a:lnTo>
                  <a:pt x="1398" y="841407"/>
                </a:lnTo>
                <a:lnTo>
                  <a:pt x="478328" y="15354"/>
                </a:lnTo>
                <a:lnTo>
                  <a:pt x="1124334" y="15353"/>
                </a:lnTo>
                <a:lnTo>
                  <a:pt x="1124334" y="0"/>
                </a:lnTo>
                <a:close/>
                <a:moveTo>
                  <a:pt x="483734" y="25208"/>
                </a:moveTo>
                <a:lnTo>
                  <a:pt x="11077" y="843855"/>
                </a:lnTo>
                <a:lnTo>
                  <a:pt x="330922" y="1397672"/>
                </a:lnTo>
                <a:lnTo>
                  <a:pt x="351087" y="1386031"/>
                </a:lnTo>
                <a:lnTo>
                  <a:pt x="499168" y="1642511"/>
                </a:lnTo>
                <a:lnTo>
                  <a:pt x="789080" y="1642511"/>
                </a:lnTo>
                <a:lnTo>
                  <a:pt x="789078" y="1662578"/>
                </a:lnTo>
                <a:lnTo>
                  <a:pt x="1429220" y="1662578"/>
                </a:lnTo>
                <a:lnTo>
                  <a:pt x="1901880" y="843854"/>
                </a:lnTo>
                <a:lnTo>
                  <a:pt x="1581137" y="288333"/>
                </a:lnTo>
                <a:lnTo>
                  <a:pt x="1561741" y="299533"/>
                </a:lnTo>
                <a:lnTo>
                  <a:pt x="1414693" y="44834"/>
                </a:lnTo>
                <a:lnTo>
                  <a:pt x="1124332" y="44839"/>
                </a:lnTo>
                <a:lnTo>
                  <a:pt x="1124334" y="25210"/>
                </a:lnTo>
                <a:lnTo>
                  <a:pt x="483734" y="25208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C427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ea"/>
              </a:rPr>
              <a:t>04</a:t>
            </a:r>
          </a:p>
        </p:txBody>
      </p:sp>
      <p:sp>
        <p:nvSpPr>
          <p:cNvPr id="25" name="Text 19"/>
          <p:cNvSpPr/>
          <p:nvPr/>
        </p:nvSpPr>
        <p:spPr>
          <a:xfrm>
            <a:off x="638810" y="315595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项目团队与分工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flip="none" rotWithShape="1">
            <a:gsLst>
              <a:gs pos="0">
                <a:srgbClr val="6DAECC">
                  <a:alpha val="34000"/>
                </a:srgbClr>
              </a:gs>
              <a:gs pos="76000">
                <a:srgbClr val="6DAECC">
                  <a:alpha val="3000"/>
                </a:srgbClr>
              </a:gs>
              <a:gs pos="100000">
                <a:srgbClr val="6DAECC">
                  <a:alpha val="3000"/>
                </a:srgbClr>
              </a:gs>
            </a:gsLst>
            <a:lin ang="0" scaled="1"/>
          </a:gradFill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93856" y="-1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6DAECC"/>
          </a:solidFill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932519" y="5207000"/>
            <a:ext cx="631190" cy="6267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515110" y="2399665"/>
            <a:ext cx="2301875" cy="27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4747260" y="2372995"/>
            <a:ext cx="2301875" cy="27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 63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 64"/>
          <p:cNvSpPr/>
          <p:nvPr/>
        </p:nvSpPr>
        <p:spPr>
          <a:xfrm>
            <a:off x="8061960" y="1845945"/>
            <a:ext cx="3122930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 65"/>
          <p:cNvSpPr/>
          <p:nvPr/>
        </p:nvSpPr>
        <p:spPr>
          <a:xfrm>
            <a:off x="8064500" y="2333625"/>
            <a:ext cx="2301875" cy="27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Shape 66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</p:spPr>
      </p:sp>
      <p:sp>
        <p:nvSpPr>
          <p:cNvPr id="69" name="Text 67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Shape 68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 73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 77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 79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 81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Text 83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Text 85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Text 88"/>
          <p:cNvSpPr/>
          <p:nvPr/>
        </p:nvSpPr>
        <p:spPr>
          <a:xfrm>
            <a:off x="638810" y="46990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95C74"/>
                </a:solidFill>
                <a:effectLst/>
                <a:uLnTx/>
                <a:uFillTx/>
                <a:latin typeface="MiSans" pitchFamily="34" charset="-122"/>
                <a:ea typeface="MiSans" pitchFamily="34" charset="-122"/>
                <a:cs typeface="MiSans" pitchFamily="34" charset="-120"/>
              </a:rPr>
              <a:t>系统架构图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33" y="913825"/>
            <a:ext cx="9763106" cy="5787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7235" y="5007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数据与问题定义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C56BE2-25B7-09A0-6879-521BA8E697C6}"/>
              </a:ext>
            </a:extLst>
          </p:cNvPr>
          <p:cNvPicPr>
            <a:picLocks/>
          </p:cNvPicPr>
          <p:nvPr/>
        </p:nvPicPr>
        <p:blipFill>
          <a:blip r:embed="rId3"/>
          <a:srcRect l="-542" t="-30558" r="7620" b="30558"/>
          <a:stretch>
            <a:fillRect/>
          </a:stretch>
        </p:blipFill>
        <p:spPr>
          <a:xfrm>
            <a:off x="-71120" y="-2084046"/>
            <a:ext cx="12263120" cy="6849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41188" y="1680845"/>
            <a:ext cx="41832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3178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数据来源与多样性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47445" y="2179320"/>
            <a:ext cx="418401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项目的数据来源于多个公开的医疗数据集，如甲状腺疾病数据集和心脏病数据集。这些数据集包含了丰富的医疗指标，但数据格式和字段存在差异，增加了处理难度。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二分类任务难点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95045" y="4815840"/>
            <a:ext cx="10386060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项目的核心任务是将数据集中的样本分为健康和疾病两类。然而，数据集中存在严重的类别不平衡问题，健康样本数量远多于疾病样本，这给模型训练带来了巨大挑战。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8330" y="46990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多源数据背景与二分类任务难点</a:t>
            </a: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F1B665-0C32-30F0-E00F-15146357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5" y="1269711"/>
            <a:ext cx="5295303" cy="289173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800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88.75*356.575"/>
  <p:tag name="KSO_WM_SLIDE_POSITION" val="417*128.22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800"/>
  <p:tag name="KSO_WM_SLIDE_LAYOUT" val="a_l"/>
  <p:tag name="KSO_WM_SLIDE_LAYOUT_CNT" val="1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9"/>
  <p:tag name="KSO_WM_TEMPLATE_CATEGORY" val="custom"/>
  <p:tag name="KSO_WM_TEMPLATE_INDEX" val="20234800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f*1_1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1_1"/>
  <p:tag name="KSO_WM_UNIT_VALUE" val="48"/>
  <p:tag name="KSO_WM_DIAGRAM_VERSION" val="3"/>
  <p:tag name="KSO_WM_DIAGRAM_COLOR_TRICK" val="1"/>
  <p:tag name="KSO_WM_DIAGRAM_COLOR_TEXT_CAN_REMOVE" val="n"/>
  <p:tag name="KSO_WM_UNIT_PRESET_TEXT" val="单击此处编辑添加正文，文字是思想的提炼，请言简意赅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a*1_1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1_1"/>
  <p:tag name="KSO_WM_UNIT_VALUE" val="24"/>
  <p:tag name="KSO_WM_DIAGRAM_VERSION" val="3"/>
  <p:tag name="KSO_WM_DIAGRAM_COLOR_TRICK" val="1"/>
  <p:tag name="KSO_WM_DIAGRAM_COLOR_TEXT_CAN_REMOVE" val="n"/>
  <p:tag name="KSO_WM_UNIT_PRESET_TEXT" val="单击添加项目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i*1_1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x*1_1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VALUE" val="90*90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f*1_2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VALUE" val="48"/>
  <p:tag name="KSO_WM_UNIT_PRESET_TEXT" val="单击此处编辑添加正文，文字是思想的提炼，请言简意赅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a*1_2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VALUE" val="24"/>
  <p:tag name="KSO_WM_UNIT_PRESET_TEXT" val="单击添加项目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i*1_2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f*1_3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VALUE" val="48"/>
  <p:tag name="KSO_WM_UNIT_PRESET_TEXT" val="单击此处编辑添加正文，文字是思想的提炼，请言简意赅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a*1_3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UNIT_VALUE" val="24"/>
  <p:tag name="KSO_WM_UNIT_PRESET_TEXT" val="单击添加项目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i*1_3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99_1*l_h_a*1_3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x*1_3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VALUE" val="90*90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50_2*l_h_x*1_2_1"/>
  <p:tag name="KSO_WM_TEMPLATE_CATEGORY" val="diagram"/>
  <p:tag name="KSO_WM_TEMPLATE_INDEX" val="20235550"/>
  <p:tag name="KSO_WM_UNIT_LAYERLEVEL" val="1_1_1"/>
  <p:tag name="KSO_WM_TAG_VERSION" val="3.0"/>
  <p:tag name="KSO_WM_BEAUTIFY_FLAG" val="#wm#"/>
  <p:tag name="KSO_WM_UNIT_VALUE" val="90*90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60.3500061035156,&quot;left&quot;:47.700006103515626,&quot;top&quot;:130.89999694824218,&quot;width&quot;:552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799_1*l_h_f*1_3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内容，简明扼要地阐述您的观点。根据需要可酌情增减文字添加文本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99_1*l_h_a*1_2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99_1*l_h_f*1_2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简明扼要地阐述您的观点。根据需要可酌情增减文字添加文本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99_1*l_h_a*1_1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99_1*l_h_f*1_1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，简明扼要地阐述您的观点。根据需要可酌情增减文字添加文本"/>
  <p:tag name="KSO_WM_UNIT_TEXT_FILL_FORE_SCHEMECOLOR_INDEX" val="1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4799_1*l_h_a*1_4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4799_1*l_h_f*1_4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简明扼要地阐述您的观点。根据需要可酌情增减文字添加文本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99_1*l_h_i*1_1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1"/>
  <p:tag name="KSO_WM_TEMPLATE_CATEGORY" val="custom"/>
  <p:tag name="KSO_WM_TEMPLATE_INDEX" val="20234800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  <p:tag name="KSO_WM_UNIT_LINE_FORE_SCHEMECOLOR_INDEX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99_1*l_h_i*1_2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799_1*l_h_i*1_3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4799_1*l_h_i*1_4_1"/>
  <p:tag name="KSO_WM_TEMPLATE_CATEGORY" val="diagram"/>
  <p:tag name="KSO_WM_TEMPLATE_INDEX" val="2023479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65.4937007874016,&quot;left&quot;:417,&quot;top&quot;:119.34999999999995,&quot;width&quot;:488.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4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41"/>
  <p:tag name="KSO_WM_SLIDE_TYPE" val="text"/>
  <p:tag name="KSO_WM_SLIDE_SUBTYPE" val="diag"/>
  <p:tag name="KSO_WM_SLIDE_SIZE" val="850.4*342.55"/>
  <p:tag name="KSO_WM_SLIDE_POSITION" val="54.8*140.1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3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3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3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3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3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3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2"/>
  <p:tag name="KSO_WM_TEMPLATE_CATEGORY" val="custom"/>
  <p:tag name="KSO_WM_TEMPLATE_INDEX" val="20234800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3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3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3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3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3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6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3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3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7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3*m_h_f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3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7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3*m_h_a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3"/>
  <p:tag name="KSO_WM_TEMPLATE_CATEGORY" val="custom"/>
  <p:tag name="KSO_WM_TEMPLATE_INDEX" val="20234800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  <p:tag name="KSO_WM_UNIT_LINE_FORE_SCHEMECOLOR_INDEX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3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0941_3*m_h_i*1_4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8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0941_3*m_h_i*1_4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941_3*m_h_f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"/>
  <p:tag name="KSO_WM_UNIT_TEXT_FILL_FORE_SCHEMECOLOR_INDEX" val="1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0941_3*m_h_i*1_4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8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41_3*m_h_a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4.38511811023625,&quot;left&quot;:54.80000000000001,&quot;top&quot;:136.8571653543307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4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41"/>
  <p:tag name="KSO_WM_SLIDE_TYPE" val="text"/>
  <p:tag name="KSO_WM_SLIDE_SUBTYPE" val="diag"/>
  <p:tag name="KSO_WM_SLIDE_SIZE" val="850.4*342.55"/>
  <p:tag name="KSO_WM_SLIDE_POSITION" val="54.8*140.1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3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3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3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4"/>
  <p:tag name="KSO_WM_TEMPLATE_CATEGORY" val="custom"/>
  <p:tag name="KSO_WM_TEMPLATE_INDEX" val="20234800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  <p:tag name="KSO_WM_UNIT_LINE_FORE_SCHEMECOLOR_INDEX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3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3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"/>
  <p:tag name="KSO_WM_UNIT_TEXT_FILL_FORE_SCHEMECOLOR_INDEX" val="1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3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3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3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3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3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3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6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3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3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7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5"/>
  <p:tag name="KSO_WM_TEMPLATE_CATEGORY" val="custom"/>
  <p:tag name="KSO_WM_TEMPLATE_INDEX" val="20234800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3*m_h_f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可酌情增减文字，以便观者准确地理解您传达的思想"/>
  <p:tag name="KSO_WM_UNIT_TEXT_FILL_FORE_SCHEMECOLOR_INDEX" val="1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3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7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3*m_h_a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3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0941_3*m_h_i*1_4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8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0941_3*m_h_i*1_4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941_3*m_h_f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"/>
  <p:tag name="KSO_WM_UNIT_TEXT_FILL_FORE_SCHEMECOLOR_INDEX" val="1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0941_3*m_h_i*1_4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SHADOW_SCHEMECOLOR_INDEX" val="8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41_3*m_h_a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39.5851226103454,&quot;left&quot;:54.80000000000001,&quot;top&quot;:141.6571608542215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636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636"/>
  <p:tag name="KSO_WM_SLIDE_TYPE" val="text"/>
  <p:tag name="KSO_WM_SLIDE_SUBTYPE" val="diag"/>
  <p:tag name="KSO_WM_SLIDE_SIZE" val="851.507*346.68"/>
  <p:tag name="KSO_WM_SLIDE_POSITION" val="55.1157*132.359"/>
  <p:tag name="KSO_WM_SLIDE_LAYOUT" val="a_n"/>
  <p:tag name="KSO_WM_SLIDE_LAYOUT_CNT" val="1_1"/>
  <p:tag name="KSO_WM_SPECIAL_SOURCE" val="bdnull"/>
  <p:tag name="KSO_WM_DIAGRAM_GROUP_CODE" val="n1-1"/>
  <p:tag name="KSO_WM_SLIDE_DIAGTYPE" val="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6"/>
  <p:tag name="KSO_WM_TEMPLATE_CATEGORY" val="custom"/>
  <p:tag name="KSO_WM_TEMPLATE_INDEX" val="20234800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6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7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636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636"/>
  <p:tag name="KSO_WM_SLIDE_TYPE" val="text"/>
  <p:tag name="KSO_WM_SLIDE_SUBTYPE" val="diag"/>
  <p:tag name="KSO_WM_SLIDE_SIZE" val="851.507*346.68"/>
  <p:tag name="KSO_WM_SLIDE_POSITION" val="55.1157*132.359"/>
  <p:tag name="KSO_WM_SLIDE_LAYOUT" val="a_n"/>
  <p:tag name="KSO_WM_SLIDE_LAYOUT_CNT" val="1_1"/>
  <p:tag name="KSO_WM_SPECIAL_SOURCE" val="bdnull"/>
  <p:tag name="KSO_WM_DIAGRAM_GROUP_CODE" val="n1-1"/>
  <p:tag name="KSO_WM_SLIDE_DIAGTYPE" val="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7"/>
  <p:tag name="KSO_WM_TEMPLATE_CATEGORY" val="custom"/>
  <p:tag name="KSO_WM_TEMPLATE_INDEX" val="20234800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6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7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636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636"/>
  <p:tag name="KSO_WM_SLIDE_TYPE" val="text"/>
  <p:tag name="KSO_WM_SLIDE_SUBTYPE" val="diag"/>
  <p:tag name="KSO_WM_SLIDE_SIZE" val="851.507*346.68"/>
  <p:tag name="KSO_WM_SLIDE_POSITION" val="55.1157*132.359"/>
  <p:tag name="KSO_WM_SLIDE_LAYOUT" val="a_n"/>
  <p:tag name="KSO_WM_SLIDE_LAYOUT_CNT" val="1_1"/>
  <p:tag name="KSO_WM_SPECIAL_SOURCE" val="bdnull"/>
  <p:tag name="KSO_WM_DIAGRAM_GROUP_CODE" val="n1-1"/>
  <p:tag name="KSO_WM_SLIDE_DIAGTYPE" val="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6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00_1*i*8"/>
  <p:tag name="KSO_WM_TEMPLATE_CATEGORY" val="custom"/>
  <p:tag name="KSO_WM_TEMPLATE_INDEX" val="20234800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5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UNIT_LINE_FORE_SCHEMECOLOR_INDEX" val="7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67489624023443,&quot;left&quot;:53.99125635342334,&quot;top&quot;:129.86200069878046,&quot;width&quot;:853.7556762695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4763"/>
  <p:tag name="KSO_WM_SLIDE_TYPE" val="text"/>
  <p:tag name="KSO_WM_SLIDE_SUBTYPE" val="picTxt"/>
  <p:tag name="KSO_WM_SLIDE_SIZE" val="552.2*359.6"/>
  <p:tag name="KSO_WM_SLIDE_POSITION" val="48.55*132.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3_1*i*1"/>
  <p:tag name="KSO_WM_TEMPLATE_CATEGORY" val="custom"/>
  <p:tag name="KSO_WM_TEMPLATE_INDEX" val="20234763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3_1*i*2"/>
  <p:tag name="KSO_WM_TEMPLATE_CATEGORY" val="custom"/>
  <p:tag name="KSO_WM_TEMPLATE_INDEX" val="20234763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763_1*i*3"/>
  <p:tag name="KSO_WM_TEMPLATE_CATEGORY" val="custom"/>
  <p:tag name="KSO_WM_TEMPLATE_INDEX" val="20234763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6DAECC"/>
      </a:accent1>
      <a:accent2>
        <a:srgbClr val="00FFFF"/>
      </a:accent2>
      <a:accent3>
        <a:srgbClr val="3178A1"/>
      </a:accent3>
      <a:accent4>
        <a:srgbClr val="1C4275"/>
      </a:accent4>
      <a:accent5>
        <a:srgbClr val="E8E8E6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6DAECC"/>
      </a:accent1>
      <a:accent2>
        <a:srgbClr val="00FFFF"/>
      </a:accent2>
      <a:accent3>
        <a:srgbClr val="3178A1"/>
      </a:accent3>
      <a:accent4>
        <a:srgbClr val="1C4275"/>
      </a:accent4>
      <a:accent5>
        <a:srgbClr val="E8E8E6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B6729A-8408-4047-B5AC-2D53A258BAC1}">
  <we:reference id="wa200005566" version="3.0.0.3" store="zh-CN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1931</Words>
  <Application>Microsoft Office PowerPoint</Application>
  <PresentationFormat>宽屏</PresentationFormat>
  <Paragraphs>293</Paragraphs>
  <Slides>47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MiSans</vt:lpstr>
      <vt:lpstr>Calibri</vt:lpstr>
      <vt:lpstr>微软雅黑</vt:lpstr>
      <vt:lpstr>Arial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通用疾病预测与落地应用答辩</dc:title>
  <dc:subject>通用疾病预测与落地应用答辩</dc:subject>
  <dc:creator>Kimi</dc:creator>
  <cp:lastModifiedBy>超文 赵</cp:lastModifiedBy>
  <cp:revision>15</cp:revision>
  <dcterms:created xsi:type="dcterms:W3CDTF">2025-09-04T06:37:45Z</dcterms:created>
  <dcterms:modified xsi:type="dcterms:W3CDTF">2025-09-05T03:46:34Z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{"Label":"通用疾病预测与落地应用答辩","ContentProducer":"001191110108MACG2KBH8F10000","ProduceID":"d2sj78ja9jtgtci7r4g0","ReservedCode1":"","ContentPropagator":"001191110108MACG2KBH8F20000","PropagateID":"d2sj78ja9jtgtci7r4g0","ReservedCode2":""}</vt:lpwstr>
  </property>
</Properties>
</file>